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0"/>
    <p:restoredTop sz="94523"/>
  </p:normalViewPr>
  <p:slideViewPr>
    <p:cSldViewPr snapToGrid="0" snapToObjects="1">
      <p:cViewPr varScale="1">
        <p:scale>
          <a:sx n="83" d="100"/>
          <a:sy n="83" d="100"/>
        </p:scale>
        <p:origin x="156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EF706A-912D-874B-8181-8FA06577E0D8}" type="datetimeFigureOut">
              <a:rPr lang="en-US" smtClean="0"/>
              <a:t>2/2/17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C12AFF-6FD2-394B-BAB1-7A761BA36602}" type="slidenum">
              <a:rPr lang="en-US" smtClean="0"/>
              <a:t>‹#›</a:t>
            </a:fld>
            <a:endParaRPr lang="en-US"/>
          </a:p>
        </p:txBody>
      </p:sp>
    </p:spTree>
    <p:extLst>
      <p:ext uri="{BB962C8B-B14F-4D97-AF65-F5344CB8AC3E}">
        <p14:creationId xmlns:p14="http://schemas.microsoft.com/office/powerpoint/2010/main" val="1164175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C12AFF-6FD2-394B-BAB1-7A761BA36602}" type="slidenum">
              <a:rPr lang="en-US" smtClean="0"/>
              <a:t>5</a:t>
            </a:fld>
            <a:endParaRPr lang="en-US"/>
          </a:p>
        </p:txBody>
      </p:sp>
    </p:spTree>
    <p:extLst>
      <p:ext uri="{BB962C8B-B14F-4D97-AF65-F5344CB8AC3E}">
        <p14:creationId xmlns:p14="http://schemas.microsoft.com/office/powerpoint/2010/main" val="1710671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C12AFF-6FD2-394B-BAB1-7A761BA36602}" type="slidenum">
              <a:rPr lang="en-US" smtClean="0"/>
              <a:t>6</a:t>
            </a:fld>
            <a:endParaRPr lang="en-US"/>
          </a:p>
        </p:txBody>
      </p:sp>
    </p:spTree>
    <p:extLst>
      <p:ext uri="{BB962C8B-B14F-4D97-AF65-F5344CB8AC3E}">
        <p14:creationId xmlns:p14="http://schemas.microsoft.com/office/powerpoint/2010/main" val="200387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C12AFF-6FD2-394B-BAB1-7A761BA36602}" type="slidenum">
              <a:rPr lang="en-US" smtClean="0"/>
              <a:t>7</a:t>
            </a:fld>
            <a:endParaRPr lang="en-US"/>
          </a:p>
        </p:txBody>
      </p:sp>
    </p:spTree>
    <p:extLst>
      <p:ext uri="{BB962C8B-B14F-4D97-AF65-F5344CB8AC3E}">
        <p14:creationId xmlns:p14="http://schemas.microsoft.com/office/powerpoint/2010/main" val="361416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C12AFF-6FD2-394B-BAB1-7A761BA36602}" type="slidenum">
              <a:rPr lang="en-US" smtClean="0"/>
              <a:t>8</a:t>
            </a:fld>
            <a:endParaRPr lang="en-US"/>
          </a:p>
        </p:txBody>
      </p:sp>
    </p:spTree>
    <p:extLst>
      <p:ext uri="{BB962C8B-B14F-4D97-AF65-F5344CB8AC3E}">
        <p14:creationId xmlns:p14="http://schemas.microsoft.com/office/powerpoint/2010/main" val="1321792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C12AFF-6FD2-394B-BAB1-7A761BA36602}" type="slidenum">
              <a:rPr lang="en-US" smtClean="0"/>
              <a:t>9</a:t>
            </a:fld>
            <a:endParaRPr lang="en-US"/>
          </a:p>
        </p:txBody>
      </p:sp>
    </p:spTree>
    <p:extLst>
      <p:ext uri="{BB962C8B-B14F-4D97-AF65-F5344CB8AC3E}">
        <p14:creationId xmlns:p14="http://schemas.microsoft.com/office/powerpoint/2010/main" val="1078995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C12AFF-6FD2-394B-BAB1-7A761BA36602}" type="slidenum">
              <a:rPr lang="en-US" smtClean="0"/>
              <a:t>10</a:t>
            </a:fld>
            <a:endParaRPr lang="en-US"/>
          </a:p>
        </p:txBody>
      </p:sp>
    </p:spTree>
    <p:extLst>
      <p:ext uri="{BB962C8B-B14F-4D97-AF65-F5344CB8AC3E}">
        <p14:creationId xmlns:p14="http://schemas.microsoft.com/office/powerpoint/2010/main" val="657670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B60EBA-E823-CD41-B725-6D983333B56C}"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8C80D-ADE3-1E43-BAE9-740CA13514A7}" type="slidenum">
              <a:rPr lang="en-US" smtClean="0"/>
              <a:t>‹#›</a:t>
            </a:fld>
            <a:endParaRPr lang="en-US"/>
          </a:p>
        </p:txBody>
      </p:sp>
    </p:spTree>
    <p:extLst>
      <p:ext uri="{BB962C8B-B14F-4D97-AF65-F5344CB8AC3E}">
        <p14:creationId xmlns:p14="http://schemas.microsoft.com/office/powerpoint/2010/main" val="1081920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B60EBA-E823-CD41-B725-6D983333B56C}"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8C80D-ADE3-1E43-BAE9-740CA13514A7}" type="slidenum">
              <a:rPr lang="en-US" smtClean="0"/>
              <a:t>‹#›</a:t>
            </a:fld>
            <a:endParaRPr lang="en-US"/>
          </a:p>
        </p:txBody>
      </p:sp>
    </p:spTree>
    <p:extLst>
      <p:ext uri="{BB962C8B-B14F-4D97-AF65-F5344CB8AC3E}">
        <p14:creationId xmlns:p14="http://schemas.microsoft.com/office/powerpoint/2010/main" val="795164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B60EBA-E823-CD41-B725-6D983333B56C}"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8C80D-ADE3-1E43-BAE9-740CA13514A7}" type="slidenum">
              <a:rPr lang="en-US" smtClean="0"/>
              <a:t>‹#›</a:t>
            </a:fld>
            <a:endParaRPr lang="en-US"/>
          </a:p>
        </p:txBody>
      </p:sp>
    </p:spTree>
    <p:extLst>
      <p:ext uri="{BB962C8B-B14F-4D97-AF65-F5344CB8AC3E}">
        <p14:creationId xmlns:p14="http://schemas.microsoft.com/office/powerpoint/2010/main" val="53615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B60EBA-E823-CD41-B725-6D983333B56C}"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8C80D-ADE3-1E43-BAE9-740CA13514A7}" type="slidenum">
              <a:rPr lang="en-US" smtClean="0"/>
              <a:t>‹#›</a:t>
            </a:fld>
            <a:endParaRPr lang="en-US"/>
          </a:p>
        </p:txBody>
      </p:sp>
    </p:spTree>
    <p:extLst>
      <p:ext uri="{BB962C8B-B14F-4D97-AF65-F5344CB8AC3E}">
        <p14:creationId xmlns:p14="http://schemas.microsoft.com/office/powerpoint/2010/main" val="1087131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60EBA-E823-CD41-B725-6D983333B56C}"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8C80D-ADE3-1E43-BAE9-740CA13514A7}" type="slidenum">
              <a:rPr lang="en-US" smtClean="0"/>
              <a:t>‹#›</a:t>
            </a:fld>
            <a:endParaRPr lang="en-US"/>
          </a:p>
        </p:txBody>
      </p:sp>
    </p:spTree>
    <p:extLst>
      <p:ext uri="{BB962C8B-B14F-4D97-AF65-F5344CB8AC3E}">
        <p14:creationId xmlns:p14="http://schemas.microsoft.com/office/powerpoint/2010/main" val="636184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B60EBA-E823-CD41-B725-6D983333B56C}"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8C80D-ADE3-1E43-BAE9-740CA13514A7}" type="slidenum">
              <a:rPr lang="en-US" smtClean="0"/>
              <a:t>‹#›</a:t>
            </a:fld>
            <a:endParaRPr lang="en-US"/>
          </a:p>
        </p:txBody>
      </p:sp>
    </p:spTree>
    <p:extLst>
      <p:ext uri="{BB962C8B-B14F-4D97-AF65-F5344CB8AC3E}">
        <p14:creationId xmlns:p14="http://schemas.microsoft.com/office/powerpoint/2010/main" val="35645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B60EBA-E823-CD41-B725-6D983333B56C}" type="datetimeFigureOut">
              <a:rPr lang="en-US" smtClean="0"/>
              <a:t>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68C80D-ADE3-1E43-BAE9-740CA13514A7}" type="slidenum">
              <a:rPr lang="en-US" smtClean="0"/>
              <a:t>‹#›</a:t>
            </a:fld>
            <a:endParaRPr lang="en-US"/>
          </a:p>
        </p:txBody>
      </p:sp>
    </p:spTree>
    <p:extLst>
      <p:ext uri="{BB962C8B-B14F-4D97-AF65-F5344CB8AC3E}">
        <p14:creationId xmlns:p14="http://schemas.microsoft.com/office/powerpoint/2010/main" val="2086456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B60EBA-E823-CD41-B725-6D983333B56C}" type="datetimeFigureOut">
              <a:rPr lang="en-US" smtClean="0"/>
              <a:t>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68C80D-ADE3-1E43-BAE9-740CA13514A7}" type="slidenum">
              <a:rPr lang="en-US" smtClean="0"/>
              <a:t>‹#›</a:t>
            </a:fld>
            <a:endParaRPr lang="en-US"/>
          </a:p>
        </p:txBody>
      </p:sp>
    </p:spTree>
    <p:extLst>
      <p:ext uri="{BB962C8B-B14F-4D97-AF65-F5344CB8AC3E}">
        <p14:creationId xmlns:p14="http://schemas.microsoft.com/office/powerpoint/2010/main" val="80745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60EBA-E823-CD41-B725-6D983333B56C}" type="datetimeFigureOut">
              <a:rPr lang="en-US" smtClean="0"/>
              <a:t>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68C80D-ADE3-1E43-BAE9-740CA13514A7}" type="slidenum">
              <a:rPr lang="en-US" smtClean="0"/>
              <a:t>‹#›</a:t>
            </a:fld>
            <a:endParaRPr lang="en-US"/>
          </a:p>
        </p:txBody>
      </p:sp>
    </p:spTree>
    <p:extLst>
      <p:ext uri="{BB962C8B-B14F-4D97-AF65-F5344CB8AC3E}">
        <p14:creationId xmlns:p14="http://schemas.microsoft.com/office/powerpoint/2010/main" val="91243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60EBA-E823-CD41-B725-6D983333B56C}"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8C80D-ADE3-1E43-BAE9-740CA13514A7}" type="slidenum">
              <a:rPr lang="en-US" smtClean="0"/>
              <a:t>‹#›</a:t>
            </a:fld>
            <a:endParaRPr lang="en-US"/>
          </a:p>
        </p:txBody>
      </p:sp>
    </p:spTree>
    <p:extLst>
      <p:ext uri="{BB962C8B-B14F-4D97-AF65-F5344CB8AC3E}">
        <p14:creationId xmlns:p14="http://schemas.microsoft.com/office/powerpoint/2010/main" val="43749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60EBA-E823-CD41-B725-6D983333B56C}"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8C80D-ADE3-1E43-BAE9-740CA13514A7}" type="slidenum">
              <a:rPr lang="en-US" smtClean="0"/>
              <a:t>‹#›</a:t>
            </a:fld>
            <a:endParaRPr lang="en-US"/>
          </a:p>
        </p:txBody>
      </p:sp>
    </p:spTree>
    <p:extLst>
      <p:ext uri="{BB962C8B-B14F-4D97-AF65-F5344CB8AC3E}">
        <p14:creationId xmlns:p14="http://schemas.microsoft.com/office/powerpoint/2010/main" val="8530609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6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60EBA-E823-CD41-B725-6D983333B56C}" type="datetimeFigureOut">
              <a:rPr lang="en-US" smtClean="0"/>
              <a:t>2/2/17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68C80D-ADE3-1E43-BAE9-740CA13514A7}" type="slidenum">
              <a:rPr lang="en-US" smtClean="0"/>
              <a:t>‹#›</a:t>
            </a:fld>
            <a:endParaRPr lang="en-US"/>
          </a:p>
        </p:txBody>
      </p:sp>
    </p:spTree>
    <p:extLst>
      <p:ext uri="{BB962C8B-B14F-4D97-AF65-F5344CB8AC3E}">
        <p14:creationId xmlns:p14="http://schemas.microsoft.com/office/powerpoint/2010/main" val="1735479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eople.cs.clemson.edu/~chochri/Assignments/Formatting_Requirements.pdf" TargetMode="External"/><Relationship Id="rId3" Type="http://schemas.openxmlformats.org/officeDocument/2006/relationships/hyperlink" Target="http://www.cs.clemson.edu/~chochri/Assignments/Formatting_Example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4989" y="1864235"/>
            <a:ext cx="9144000" cy="1879629"/>
          </a:xfrm>
        </p:spPr>
        <p:txBody>
          <a:bodyPr/>
          <a:lstStyle/>
          <a:p>
            <a:r>
              <a:rPr lang="en-US" b="1" dirty="0" smtClean="0"/>
              <a:t>Chapter 2, First Programs</a:t>
            </a:r>
            <a:endParaRPr lang="en-US" b="1" dirty="0"/>
          </a:p>
        </p:txBody>
      </p:sp>
    </p:spTree>
    <p:extLst>
      <p:ext uri="{BB962C8B-B14F-4D97-AF65-F5344CB8AC3E}">
        <p14:creationId xmlns:p14="http://schemas.microsoft.com/office/powerpoint/2010/main" val="383417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561" y="278969"/>
            <a:ext cx="7493578" cy="6261315"/>
          </a:xfrm>
          <a:ln>
            <a:solidFill>
              <a:schemeClr val="tx1"/>
            </a:solidFill>
          </a:ln>
        </p:spPr>
        <p:txBody>
          <a:bodyPr>
            <a:normAutofit fontScale="92500" lnSpcReduction="10000"/>
          </a:bodyPr>
          <a:lstStyle/>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a:t>
            </a:r>
            <a:endParaRPr lang="en-US" sz="2000" dirty="0">
              <a:solidFill>
                <a:srgbClr val="0000FF"/>
              </a:solidFill>
              <a:latin typeface="Courier New" charset="0"/>
              <a:ea typeface="Courier New" charset="0"/>
              <a:cs typeface="Courier New" charset="0"/>
            </a:endParaRP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prog2_5.c   Displaying Multiple Variables</a:t>
            </a:r>
            <a:endParaRPr lang="en-US" sz="2000" dirty="0">
              <a:solidFill>
                <a:srgbClr val="0000FF"/>
              </a:solidFill>
              <a:latin typeface="Courier New" charset="0"/>
              <a:ea typeface="Courier New" charset="0"/>
              <a:cs typeface="Courier New" charset="0"/>
            </a:endParaRPr>
          </a:p>
          <a:p>
            <a:pPr marL="0" indent="0">
              <a:buNone/>
            </a:pPr>
            <a:r>
              <a:rPr lang="en-US" sz="1000" dirty="0">
                <a:solidFill>
                  <a:srgbClr val="0000FF"/>
                </a:solidFill>
                <a:latin typeface="Courier New" charset="0"/>
                <a:ea typeface="Courier New" charset="0"/>
                <a:cs typeface="Courier New" charset="0"/>
              </a:rPr>
              <a:t> </a:t>
            </a: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another variation of the previous program </a:t>
            </a:r>
            <a:endParaRPr lang="en-US" sz="2000" dirty="0">
              <a:solidFill>
                <a:srgbClr val="0000FF"/>
              </a:solidFill>
              <a:latin typeface="Courier New" charset="0"/>
              <a:ea typeface="Courier New" charset="0"/>
              <a:cs typeface="Courier New" charset="0"/>
            </a:endParaRPr>
          </a:p>
          <a:p>
            <a:pPr marL="0" indent="0">
              <a:buNone/>
            </a:pPr>
            <a:r>
              <a:rPr lang="en-US" sz="2000" dirty="0" smtClean="0">
                <a:solidFill>
                  <a:srgbClr val="0000FF"/>
                </a:solidFill>
                <a:latin typeface="Courier New" charset="0"/>
                <a:ea typeface="Courier New" charset="0"/>
                <a:cs typeface="Courier New" charset="0"/>
              </a:rPr>
              <a:t>----------------------------------------------*/</a:t>
            </a:r>
            <a:r>
              <a:rPr lang="en-US" sz="2000" dirty="0" smtClean="0">
                <a:solidFill>
                  <a:srgbClr val="0000FF"/>
                </a:solidFill>
                <a:effectLst/>
                <a:latin typeface="Courier New" charset="0"/>
                <a:ea typeface="Courier New" charset="0"/>
                <a:cs typeface="Courier New" charset="0"/>
              </a:rPr>
              <a:t> </a:t>
            </a:r>
            <a:r>
              <a:rPr lang="en-US" sz="2000" dirty="0">
                <a:latin typeface="Courier New" charset="0"/>
                <a:ea typeface="Courier New" charset="0"/>
                <a:cs typeface="Courier New" charset="0"/>
              </a:rPr>
              <a:t> </a:t>
            </a:r>
          </a:p>
          <a:p>
            <a:pPr marL="0" indent="0">
              <a:buNone/>
            </a:pPr>
            <a:r>
              <a:rPr lang="en-US" sz="2000" dirty="0">
                <a:latin typeface="Courier New" charset="0"/>
                <a:ea typeface="Courier New" charset="0"/>
                <a:cs typeface="Courier New" charset="0"/>
              </a:rPr>
              <a:t>#include &lt;</a:t>
            </a:r>
            <a:r>
              <a:rPr lang="en-US" sz="2000" dirty="0" err="1">
                <a:latin typeface="Courier New" charset="0"/>
                <a:ea typeface="Courier New" charset="0"/>
                <a:cs typeface="Courier New" charset="0"/>
              </a:rPr>
              <a:t>stdio.h</a:t>
            </a:r>
            <a:r>
              <a:rPr lang="en-US" sz="2000" dirty="0">
                <a:latin typeface="Courier New" charset="0"/>
                <a:ea typeface="Courier New" charset="0"/>
                <a:cs typeface="Courier New" charset="0"/>
              </a:rPr>
              <a:t>&gt;</a:t>
            </a:r>
          </a:p>
          <a:p>
            <a:pPr marL="0" indent="0">
              <a:buNone/>
            </a:pPr>
            <a:r>
              <a:rPr lang="en-US" sz="1000" dirty="0">
                <a:latin typeface="Courier New" charset="0"/>
                <a:ea typeface="Courier New" charset="0"/>
                <a:cs typeface="Courier New" charset="0"/>
              </a:rPr>
              <a:t> </a:t>
            </a:r>
          </a:p>
          <a:p>
            <a:pPr marL="0" indent="0">
              <a:buNone/>
            </a:pPr>
            <a:r>
              <a:rPr lang="en-US" sz="2000" dirty="0" err="1">
                <a:latin typeface="Courier New" charset="0"/>
                <a:ea typeface="Courier New" charset="0"/>
                <a:cs typeface="Courier New" charset="0"/>
              </a:rPr>
              <a:t>int</a:t>
            </a:r>
            <a:r>
              <a:rPr lang="en-US" sz="2000" dirty="0">
                <a:latin typeface="Courier New" charset="0"/>
                <a:ea typeface="Courier New" charset="0"/>
                <a:cs typeface="Courier New" charset="0"/>
              </a:rPr>
              <a:t> main (void) </a:t>
            </a:r>
            <a:r>
              <a:rPr lang="en-US" sz="2000" dirty="0" smtClean="0">
                <a:latin typeface="Courier New" charset="0"/>
                <a:ea typeface="Courier New" charset="0"/>
                <a:cs typeface="Courier New" charset="0"/>
              </a:rPr>
              <a:t> {</a:t>
            </a:r>
          </a:p>
          <a:p>
            <a:pPr marL="0" indent="0">
              <a:buNone/>
            </a:pPr>
            <a:r>
              <a:rPr lang="en-US" sz="2000" dirty="0" smtClean="0">
                <a:solidFill>
                  <a:srgbClr val="0000FF"/>
                </a:solidFill>
                <a:latin typeface="Courier New" charset="0"/>
                <a:ea typeface="Courier New" charset="0"/>
                <a:cs typeface="Courier New" charset="0"/>
              </a:rPr>
              <a:t>   </a:t>
            </a:r>
            <a:r>
              <a:rPr lang="en-US" sz="2000" dirty="0" err="1" smtClean="0">
                <a:solidFill>
                  <a:srgbClr val="0000FF"/>
                </a:solidFill>
                <a:latin typeface="Courier New" charset="0"/>
                <a:ea typeface="Courier New" charset="0"/>
                <a:cs typeface="Courier New" charset="0"/>
              </a:rPr>
              <a:t>int</a:t>
            </a:r>
            <a:r>
              <a:rPr lang="en-US" sz="2000" dirty="0" smtClean="0">
                <a:solidFill>
                  <a:srgbClr val="0000FF"/>
                </a:solidFill>
                <a:latin typeface="Courier New" charset="0"/>
                <a:ea typeface="Courier New" charset="0"/>
                <a:cs typeface="Courier New" charset="0"/>
              </a:rPr>
              <a:t> value1 = 50, value2 = 25, sum;</a:t>
            </a:r>
          </a:p>
          <a:p>
            <a:pPr marL="0" indent="0">
              <a:buNone/>
            </a:pPr>
            <a:r>
              <a:rPr lang="en-US" sz="2000" dirty="0" smtClean="0">
                <a:latin typeface="Courier New" charset="0"/>
                <a:ea typeface="Courier New" charset="0"/>
                <a:cs typeface="Courier New" charset="0"/>
              </a:rPr>
              <a:t>   </a:t>
            </a:r>
            <a:endParaRPr lang="en-US" sz="2000" dirty="0" smtClean="0">
              <a:solidFill>
                <a:srgbClr val="0000FF"/>
              </a:solidFill>
              <a:latin typeface="Courier New" charset="0"/>
              <a:ea typeface="Courier New" charset="0"/>
              <a:cs typeface="Courier New" charset="0"/>
            </a:endParaRP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  sum = value1 + value2;</a:t>
            </a:r>
            <a:endParaRPr lang="en-US" sz="9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a:t>
            </a:r>
            <a:r>
              <a:rPr lang="en-US" sz="2000" dirty="0" err="1" smtClean="0">
                <a:latin typeface="Courier New" charset="0"/>
                <a:ea typeface="Courier New" charset="0"/>
                <a:cs typeface="Courier New" charset="0"/>
              </a:rPr>
              <a:t>printf</a:t>
            </a:r>
            <a:r>
              <a:rPr lang="en-US" sz="2000" dirty="0" smtClean="0">
                <a:latin typeface="Courier New" charset="0"/>
                <a:ea typeface="Courier New" charset="0"/>
                <a:cs typeface="Courier New" charset="0"/>
              </a:rPr>
              <a:t>(“\</a:t>
            </a:r>
            <a:r>
              <a:rPr lang="en-US" sz="2000" dirty="0" err="1" smtClean="0">
                <a:latin typeface="Courier New" charset="0"/>
                <a:ea typeface="Courier New" charset="0"/>
                <a:cs typeface="Courier New" charset="0"/>
              </a:rPr>
              <a:t>nThe</a:t>
            </a:r>
            <a:r>
              <a:rPr lang="en-US" sz="2000" dirty="0" smtClean="0">
                <a:latin typeface="Courier New" charset="0"/>
                <a:ea typeface="Courier New" charset="0"/>
                <a:cs typeface="Courier New" charset="0"/>
              </a:rPr>
              <a:t> sum of </a:t>
            </a:r>
            <a:r>
              <a:rPr lang="en-US" sz="2000" dirty="0" smtClean="0">
                <a:solidFill>
                  <a:srgbClr val="0000FF"/>
                </a:solidFill>
                <a:latin typeface="Courier New" charset="0"/>
                <a:ea typeface="Courier New" charset="0"/>
                <a:cs typeface="Courier New" charset="0"/>
              </a:rPr>
              <a:t>%</a:t>
            </a:r>
            <a:r>
              <a:rPr lang="en-US" sz="2000" dirty="0" err="1" smtClean="0">
                <a:solidFill>
                  <a:srgbClr val="0000FF"/>
                </a:solidFill>
                <a:latin typeface="Courier New" charset="0"/>
                <a:ea typeface="Courier New" charset="0"/>
                <a:cs typeface="Courier New" charset="0"/>
              </a:rPr>
              <a:t>i</a:t>
            </a:r>
            <a:r>
              <a:rPr lang="en-US" sz="2000" dirty="0" smtClean="0">
                <a:latin typeface="Courier New" charset="0"/>
                <a:ea typeface="Courier New" charset="0"/>
                <a:cs typeface="Courier New" charset="0"/>
              </a:rPr>
              <a:t> and </a:t>
            </a:r>
            <a:r>
              <a:rPr lang="en-US" sz="2000" dirty="0" smtClean="0">
                <a:solidFill>
                  <a:srgbClr val="0000FF"/>
                </a:solidFill>
                <a:latin typeface="Courier New" charset="0"/>
                <a:ea typeface="Courier New" charset="0"/>
                <a:cs typeface="Courier New" charset="0"/>
              </a:rPr>
              <a:t>%</a:t>
            </a:r>
            <a:r>
              <a:rPr lang="en-US" sz="2000" dirty="0" err="1" smtClean="0">
                <a:solidFill>
                  <a:srgbClr val="0000FF"/>
                </a:solidFill>
                <a:latin typeface="Courier New" charset="0"/>
                <a:ea typeface="Courier New" charset="0"/>
                <a:cs typeface="Courier New" charset="0"/>
              </a:rPr>
              <a:t>i</a:t>
            </a:r>
            <a:r>
              <a:rPr lang="en-US" sz="2000" dirty="0" smtClean="0">
                <a:latin typeface="Courier New" charset="0"/>
                <a:ea typeface="Courier New" charset="0"/>
                <a:cs typeface="Courier New" charset="0"/>
              </a:rPr>
              <a:t> is </a:t>
            </a:r>
            <a:r>
              <a:rPr lang="en-US" sz="2000" dirty="0" smtClean="0">
                <a:solidFill>
                  <a:srgbClr val="0000FF"/>
                </a:solidFill>
                <a:latin typeface="Courier New" charset="0"/>
                <a:ea typeface="Courier New" charset="0"/>
                <a:cs typeface="Courier New" charset="0"/>
              </a:rPr>
              <a:t>%</a:t>
            </a:r>
            <a:r>
              <a:rPr lang="en-US" sz="2000" dirty="0" err="1" smtClean="0">
                <a:solidFill>
                  <a:srgbClr val="0000FF"/>
                </a:solidFill>
                <a:latin typeface="Courier New" charset="0"/>
                <a:ea typeface="Courier New" charset="0"/>
                <a:cs typeface="Courier New" charset="0"/>
              </a:rPr>
              <a:t>i</a:t>
            </a:r>
            <a:r>
              <a:rPr lang="en-US" sz="2000" dirty="0" smtClean="0">
                <a:latin typeface="Courier New" charset="0"/>
                <a:ea typeface="Courier New" charset="0"/>
                <a:cs typeface="Courier New" charset="0"/>
              </a:rPr>
              <a:t>.\n”, </a:t>
            </a: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          value1, </a:t>
            </a: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          value2, </a:t>
            </a: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          sum</a:t>
            </a:r>
            <a:r>
              <a:rPr lang="en-US" sz="2000" dirty="0" smtClean="0">
                <a:latin typeface="Courier New" charset="0"/>
                <a:ea typeface="Courier New" charset="0"/>
                <a:cs typeface="Courier New" charset="0"/>
              </a:rPr>
              <a:t>);</a:t>
            </a:r>
          </a:p>
          <a:p>
            <a:pPr marL="0" indent="0">
              <a:buNone/>
            </a:pPr>
            <a:endParaRPr lang="en-US" sz="20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return </a:t>
            </a:r>
            <a:r>
              <a:rPr lang="en-US" sz="2000" dirty="0">
                <a:latin typeface="Courier New" charset="0"/>
                <a:ea typeface="Courier New" charset="0"/>
                <a:cs typeface="Courier New" charset="0"/>
              </a:rPr>
              <a:t>0;</a:t>
            </a:r>
          </a:p>
          <a:p>
            <a:pPr marL="0" indent="0">
              <a:buNone/>
            </a:pPr>
            <a:r>
              <a:rPr lang="en-US" sz="2000" dirty="0" smtClean="0">
                <a:latin typeface="Courier New" charset="0"/>
                <a:ea typeface="Courier New" charset="0"/>
                <a:cs typeface="Courier New" charset="0"/>
              </a:rPr>
              <a:t>}</a:t>
            </a:r>
            <a:endParaRPr lang="en-US" sz="2000" dirty="0">
              <a:latin typeface="Courier New" charset="0"/>
              <a:ea typeface="Courier New" charset="0"/>
              <a:cs typeface="Courier New" charset="0"/>
            </a:endParaRPr>
          </a:p>
        </p:txBody>
      </p:sp>
      <p:sp>
        <p:nvSpPr>
          <p:cNvPr id="4" name="TextBox 3"/>
          <p:cNvSpPr txBox="1"/>
          <p:nvPr/>
        </p:nvSpPr>
        <p:spPr>
          <a:xfrm>
            <a:off x="8105614" y="534838"/>
            <a:ext cx="3905574" cy="2031325"/>
          </a:xfrm>
          <a:prstGeom prst="rect">
            <a:avLst/>
          </a:prstGeom>
          <a:noFill/>
        </p:spPr>
        <p:txBody>
          <a:bodyPr wrap="square" rtlCol="0">
            <a:spAutoFit/>
          </a:bodyPr>
          <a:lstStyle/>
          <a:p>
            <a:r>
              <a:rPr lang="en-US" dirty="0" smtClean="0"/>
              <a:t>Notice the following:</a:t>
            </a:r>
          </a:p>
          <a:p>
            <a:pPr marL="285750" indent="-285750">
              <a:buFont typeface="Arial" charset="0"/>
              <a:buChar char="•"/>
            </a:pPr>
            <a:r>
              <a:rPr lang="en-US" dirty="0" smtClean="0"/>
              <a:t>Declaration of an 3 integer variables on the same line, including the initialization of 2 of them</a:t>
            </a:r>
          </a:p>
          <a:p>
            <a:pPr marL="285750" indent="-285750">
              <a:buFont typeface="Arial" charset="0"/>
              <a:buChar char="•"/>
            </a:pPr>
            <a:r>
              <a:rPr lang="en-US" dirty="0" smtClean="0"/>
              <a:t>Everything else is the same as the previous slide</a:t>
            </a:r>
          </a:p>
          <a:p>
            <a:pPr marL="285750" indent="-285750">
              <a:buFont typeface="Arial" charset="0"/>
              <a:buChar char="•"/>
            </a:pPr>
            <a:endParaRPr lang="en-US" dirty="0"/>
          </a:p>
        </p:txBody>
      </p:sp>
    </p:spTree>
    <p:extLst>
      <p:ext uri="{BB962C8B-B14F-4D97-AF65-F5344CB8AC3E}">
        <p14:creationId xmlns:p14="http://schemas.microsoft.com/office/powerpoint/2010/main" val="1544944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Formatting Style Requirements &amp; Examples</a:t>
            </a:r>
            <a:endParaRPr lang="en-US" dirty="0"/>
          </a:p>
        </p:txBody>
      </p:sp>
      <p:sp>
        <p:nvSpPr>
          <p:cNvPr id="3" name="Content Placeholder 2"/>
          <p:cNvSpPr>
            <a:spLocks noGrp="1"/>
          </p:cNvSpPr>
          <p:nvPr>
            <p:ph idx="1"/>
          </p:nvPr>
        </p:nvSpPr>
        <p:spPr>
          <a:xfrm>
            <a:off x="838200" y="1825625"/>
            <a:ext cx="7468892" cy="3071839"/>
          </a:xfrm>
        </p:spPr>
        <p:txBody>
          <a:bodyPr/>
          <a:lstStyle/>
          <a:p>
            <a:r>
              <a:rPr lang="en-US" smtClean="0">
                <a:hlinkClick r:id="rId2"/>
              </a:rPr>
              <a:t>Formatting Requirements</a:t>
            </a:r>
            <a:endParaRPr lang="en-US" dirty="0" smtClean="0"/>
          </a:p>
          <a:p>
            <a:r>
              <a:rPr lang="en-US" dirty="0" smtClean="0">
                <a:hlinkClick r:id="rId3"/>
              </a:rPr>
              <a:t>Formatting Examples</a:t>
            </a:r>
            <a:endParaRPr lang="en-US" dirty="0" smtClean="0"/>
          </a:p>
          <a:p>
            <a:endParaRPr lang="en-US" dirty="0"/>
          </a:p>
        </p:txBody>
      </p:sp>
    </p:spTree>
    <p:extLst>
      <p:ext uri="{BB962C8B-B14F-4D97-AF65-F5344CB8AC3E}">
        <p14:creationId xmlns:p14="http://schemas.microsoft.com/office/powerpoint/2010/main" val="1864087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936" y="108488"/>
            <a:ext cx="10764864" cy="977766"/>
          </a:xfrm>
        </p:spPr>
        <p:txBody>
          <a:bodyPr/>
          <a:lstStyle/>
          <a:p>
            <a:r>
              <a:rPr lang="en-US" dirty="0"/>
              <a:t>v</a:t>
            </a:r>
            <a:r>
              <a:rPr lang="en-US" dirty="0" smtClean="0"/>
              <a:t>im Settings</a:t>
            </a:r>
            <a:endParaRPr lang="en-US" dirty="0"/>
          </a:p>
        </p:txBody>
      </p:sp>
      <p:sp>
        <p:nvSpPr>
          <p:cNvPr id="3" name="Content Placeholder 2"/>
          <p:cNvSpPr>
            <a:spLocks noGrp="1"/>
          </p:cNvSpPr>
          <p:nvPr>
            <p:ph idx="1"/>
          </p:nvPr>
        </p:nvSpPr>
        <p:spPr>
          <a:xfrm>
            <a:off x="480447" y="960895"/>
            <a:ext cx="11344760" cy="5780867"/>
          </a:xfrm>
        </p:spPr>
        <p:txBody>
          <a:bodyPr>
            <a:normAutofit/>
          </a:bodyPr>
          <a:lstStyle/>
          <a:p>
            <a:r>
              <a:rPr lang="en-US" dirty="0"/>
              <a:t>If you decide you will use the vi editor for your programs, there are a couple of settings that you can implement that can make your life easier.   </a:t>
            </a:r>
            <a:endParaRPr lang="en-US" sz="1400" dirty="0"/>
          </a:p>
          <a:p>
            <a:pPr lvl="1"/>
            <a:r>
              <a:rPr lang="en-US" b="1" dirty="0"/>
              <a:t>Setting Automatic Tabs   </a:t>
            </a:r>
            <a:r>
              <a:rPr lang="en-US" dirty="0"/>
              <a:t>To set automatic tabs, follow the instructions below. This will automate the indentation of your files.  At your root directory, open up the file  </a:t>
            </a:r>
            <a:r>
              <a:rPr lang="en-US" dirty="0">
                <a:latin typeface="Courier New" charset="0"/>
                <a:ea typeface="Courier New" charset="0"/>
                <a:cs typeface="Courier New" charset="0"/>
              </a:rPr>
              <a:t>.</a:t>
            </a:r>
            <a:r>
              <a:rPr lang="en-US" dirty="0" err="1">
                <a:latin typeface="Courier New" charset="0"/>
                <a:ea typeface="Courier New" charset="0"/>
                <a:cs typeface="Courier New" charset="0"/>
              </a:rPr>
              <a:t>vimrc</a:t>
            </a:r>
            <a:r>
              <a:rPr lang="en-US" dirty="0">
                <a:latin typeface="Courier New" charset="0"/>
                <a:ea typeface="Courier New" charset="0"/>
                <a:cs typeface="Courier New" charset="0"/>
              </a:rPr>
              <a:t>  </a:t>
            </a:r>
            <a:r>
              <a:rPr lang="en-US" dirty="0"/>
              <a:t>for </a:t>
            </a:r>
            <a:r>
              <a:rPr lang="en-US" dirty="0" smtClean="0"/>
              <a:t>editing.  It</a:t>
            </a:r>
            <a:r>
              <a:rPr lang="mr-IN" dirty="0" smtClean="0"/>
              <a:t>’</a:t>
            </a:r>
            <a:r>
              <a:rPr lang="en-US" dirty="0" smtClean="0"/>
              <a:t>s a hidden file, so you won’t see if when typing   </a:t>
            </a:r>
            <a:r>
              <a:rPr lang="en-US" dirty="0" smtClean="0">
                <a:latin typeface="Courier New" charset="0"/>
                <a:ea typeface="Courier New" charset="0"/>
                <a:cs typeface="Courier New" charset="0"/>
              </a:rPr>
              <a:t>ls</a:t>
            </a:r>
            <a:r>
              <a:rPr lang="en-US" dirty="0" smtClean="0"/>
              <a:t>.  If it doesn’t already exist, you will create it when opening it up in an editor.  </a:t>
            </a:r>
            <a:r>
              <a:rPr lang="en-US" dirty="0"/>
              <a:t>Add the following lines:</a:t>
            </a:r>
          </a:p>
          <a:p>
            <a:pPr marL="1371600" lvl="3" indent="0">
              <a:buNone/>
            </a:pPr>
            <a:r>
              <a:rPr lang="en-US" dirty="0">
                <a:latin typeface="Courier New" charset="0"/>
                <a:ea typeface="Courier New" charset="0"/>
                <a:cs typeface="Courier New" charset="0"/>
              </a:rPr>
              <a:t>set </a:t>
            </a:r>
            <a:r>
              <a:rPr lang="en-US" dirty="0" err="1">
                <a:latin typeface="Courier New" charset="0"/>
                <a:ea typeface="Courier New" charset="0"/>
                <a:cs typeface="Courier New" charset="0"/>
              </a:rPr>
              <a:t>autoindent</a:t>
            </a:r>
            <a:r>
              <a:rPr lang="en-US" dirty="0">
                <a:latin typeface="Courier New" charset="0"/>
                <a:ea typeface="Courier New" charset="0"/>
                <a:cs typeface="Courier New" charset="0"/>
              </a:rPr>
              <a:t> </a:t>
            </a:r>
          </a:p>
          <a:p>
            <a:pPr marL="1371600" lvl="3" indent="0">
              <a:buNone/>
            </a:pPr>
            <a:r>
              <a:rPr lang="en-US" dirty="0">
                <a:latin typeface="Courier New" charset="0"/>
                <a:ea typeface="Courier New" charset="0"/>
                <a:cs typeface="Courier New" charset="0"/>
              </a:rPr>
              <a:t>set </a:t>
            </a:r>
            <a:r>
              <a:rPr lang="en-US" dirty="0" err="1">
                <a:latin typeface="Courier New" charset="0"/>
                <a:ea typeface="Courier New" charset="0"/>
                <a:cs typeface="Courier New" charset="0"/>
              </a:rPr>
              <a:t>smartindent</a:t>
            </a:r>
            <a:r>
              <a:rPr lang="en-US" dirty="0">
                <a:latin typeface="Courier New" charset="0"/>
                <a:ea typeface="Courier New" charset="0"/>
                <a:cs typeface="Courier New" charset="0"/>
              </a:rPr>
              <a:t> </a:t>
            </a:r>
          </a:p>
          <a:p>
            <a:pPr marL="1371600" lvl="3" indent="0">
              <a:buNone/>
            </a:pPr>
            <a:r>
              <a:rPr lang="en-US" dirty="0">
                <a:latin typeface="Courier New" charset="0"/>
                <a:ea typeface="Courier New" charset="0"/>
                <a:cs typeface="Courier New" charset="0"/>
              </a:rPr>
              <a:t>set </a:t>
            </a:r>
            <a:r>
              <a:rPr lang="en-US" dirty="0" err="1">
                <a:latin typeface="Courier New" charset="0"/>
                <a:ea typeface="Courier New" charset="0"/>
                <a:cs typeface="Courier New" charset="0"/>
              </a:rPr>
              <a:t>tabstop</a:t>
            </a:r>
            <a:r>
              <a:rPr lang="en-US" dirty="0">
                <a:latin typeface="Courier New" charset="0"/>
                <a:ea typeface="Courier New" charset="0"/>
                <a:cs typeface="Courier New" charset="0"/>
              </a:rPr>
              <a:t>=3 </a:t>
            </a:r>
          </a:p>
          <a:p>
            <a:pPr marL="1371600" lvl="3" indent="0">
              <a:buNone/>
            </a:pPr>
            <a:r>
              <a:rPr lang="en-US" dirty="0">
                <a:latin typeface="Courier New" charset="0"/>
                <a:ea typeface="Courier New" charset="0"/>
                <a:cs typeface="Courier New" charset="0"/>
              </a:rPr>
              <a:t>set </a:t>
            </a:r>
            <a:r>
              <a:rPr lang="en-US" dirty="0" err="1">
                <a:latin typeface="Courier New" charset="0"/>
                <a:ea typeface="Courier New" charset="0"/>
                <a:cs typeface="Courier New" charset="0"/>
              </a:rPr>
              <a:t>shiftwidth</a:t>
            </a:r>
            <a:r>
              <a:rPr lang="en-US" dirty="0">
                <a:latin typeface="Courier New" charset="0"/>
                <a:ea typeface="Courier New" charset="0"/>
                <a:cs typeface="Courier New" charset="0"/>
              </a:rPr>
              <a:t>=3 </a:t>
            </a:r>
          </a:p>
          <a:p>
            <a:pPr marL="1371600" lvl="3" indent="0">
              <a:buNone/>
            </a:pPr>
            <a:r>
              <a:rPr lang="en-US" dirty="0">
                <a:latin typeface="Courier New" charset="0"/>
                <a:ea typeface="Courier New" charset="0"/>
                <a:cs typeface="Courier New" charset="0"/>
              </a:rPr>
              <a:t>syntax </a:t>
            </a:r>
            <a:r>
              <a:rPr lang="en-US" dirty="0" smtClean="0">
                <a:latin typeface="Courier New" charset="0"/>
                <a:ea typeface="Courier New" charset="0"/>
                <a:cs typeface="Courier New" charset="0"/>
              </a:rPr>
              <a:t>on</a:t>
            </a:r>
            <a:endParaRPr lang="en-US" sz="1400" dirty="0"/>
          </a:p>
          <a:p>
            <a:pPr lvl="1"/>
            <a:r>
              <a:rPr lang="en-US" dirty="0" smtClean="0"/>
              <a:t>log </a:t>
            </a:r>
            <a:r>
              <a:rPr lang="en-US" dirty="0"/>
              <a:t>out and log back in for it to take </a:t>
            </a:r>
            <a:r>
              <a:rPr lang="en-US" dirty="0" smtClean="0"/>
              <a:t>effect</a:t>
            </a:r>
            <a:r>
              <a:rPr lang="en-US" dirty="0"/>
              <a:t> </a:t>
            </a:r>
            <a:r>
              <a:rPr lang="en-US" sz="900" dirty="0"/>
              <a:t> </a:t>
            </a:r>
            <a:endParaRPr lang="en-US" sz="1300" dirty="0"/>
          </a:p>
          <a:p>
            <a:pPr lvl="1"/>
            <a:r>
              <a:rPr lang="en-US" dirty="0"/>
              <a:t>You can Google  “.</a:t>
            </a:r>
            <a:r>
              <a:rPr lang="en-US" dirty="0" err="1"/>
              <a:t>vimrc</a:t>
            </a:r>
            <a:r>
              <a:rPr lang="en-US" dirty="0"/>
              <a:t> settings”  and probably find other useful settings – let us know if you find a setting that you think will be really helpful!!</a:t>
            </a:r>
          </a:p>
          <a:p>
            <a:endParaRPr lang="en-US" dirty="0"/>
          </a:p>
        </p:txBody>
      </p:sp>
    </p:spTree>
    <p:extLst>
      <p:ext uri="{BB962C8B-B14F-4D97-AF65-F5344CB8AC3E}">
        <p14:creationId xmlns:p14="http://schemas.microsoft.com/office/powerpoint/2010/main" val="1570884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Coding of Your C code</a:t>
            </a:r>
            <a:endParaRPr lang="en-US" dirty="0"/>
          </a:p>
        </p:txBody>
      </p:sp>
      <p:sp>
        <p:nvSpPr>
          <p:cNvPr id="3" name="Content Placeholder 2"/>
          <p:cNvSpPr>
            <a:spLocks noGrp="1"/>
          </p:cNvSpPr>
          <p:nvPr>
            <p:ph idx="1"/>
          </p:nvPr>
        </p:nvSpPr>
        <p:spPr/>
        <p:txBody>
          <a:bodyPr/>
          <a:lstStyle/>
          <a:p>
            <a:r>
              <a:rPr lang="en-US" dirty="0" smtClean="0"/>
              <a:t>If </a:t>
            </a:r>
            <a:r>
              <a:rPr lang="en-US" dirty="0"/>
              <a:t>you are using SSH (for Windows machines) and the text in your files is not color coded in </a:t>
            </a:r>
            <a:r>
              <a:rPr lang="en-US" dirty="0" smtClean="0"/>
              <a:t>vim</a:t>
            </a:r>
            <a:r>
              <a:rPr lang="en-US" dirty="0"/>
              <a:t>, try the following.  </a:t>
            </a:r>
            <a:endParaRPr lang="en-US" dirty="0" smtClean="0"/>
          </a:p>
          <a:p>
            <a:pPr lvl="1"/>
            <a:r>
              <a:rPr lang="en-US" dirty="0" smtClean="0"/>
              <a:t>Choose </a:t>
            </a:r>
            <a:r>
              <a:rPr lang="en-US" dirty="0"/>
              <a:t>“Edit” on the menu bar, and then “Settings”.   In the Settings Window, under “Profile Settings” on the left hand side, click on “Connection”.  Then on the right hand side, in the box next to “Terminal Answerback”, choose   </a:t>
            </a:r>
            <a:r>
              <a:rPr lang="en-US" dirty="0" smtClean="0"/>
              <a:t>“</a:t>
            </a:r>
            <a:r>
              <a:rPr lang="en-US" dirty="0" err="1" smtClean="0"/>
              <a:t>xterm</a:t>
            </a:r>
            <a:r>
              <a:rPr lang="en-US" smtClean="0"/>
              <a:t>” from </a:t>
            </a:r>
            <a:r>
              <a:rPr lang="en-US" dirty="0"/>
              <a:t>the drop down list.  </a:t>
            </a:r>
            <a:endParaRPr lang="en-US" dirty="0" smtClean="0"/>
          </a:p>
          <a:p>
            <a:pPr lvl="1"/>
            <a:r>
              <a:rPr lang="en-US" dirty="0" smtClean="0"/>
              <a:t>Choose “Edit” on the menu bar, and then “Settings”.  From there you can adjust the foreground and background colors.</a:t>
            </a:r>
          </a:p>
          <a:p>
            <a:pPr lvl="1"/>
            <a:r>
              <a:rPr lang="en-US" dirty="0" smtClean="0"/>
              <a:t>There are also </a:t>
            </a:r>
            <a:r>
              <a:rPr lang="en-US" dirty="0" err="1" smtClean="0"/>
              <a:t>colorscheme</a:t>
            </a:r>
            <a:r>
              <a:rPr lang="en-US" dirty="0" smtClean="0"/>
              <a:t> settings that you can add in the .</a:t>
            </a:r>
            <a:r>
              <a:rPr lang="en-US" dirty="0" err="1" smtClean="0"/>
              <a:t>vimrc</a:t>
            </a:r>
            <a:r>
              <a:rPr lang="en-US" dirty="0" smtClean="0"/>
              <a:t> file.  Some work and some don’t; Google it and try some out.  If you add this line to your .</a:t>
            </a:r>
            <a:r>
              <a:rPr lang="en-US" dirty="0" err="1" smtClean="0"/>
              <a:t>vimrc</a:t>
            </a:r>
            <a:r>
              <a:rPr lang="en-US" dirty="0" smtClean="0"/>
              <a:t> file, it should work:  </a:t>
            </a:r>
            <a:r>
              <a:rPr lang="en-US" dirty="0" err="1" smtClean="0">
                <a:latin typeface="Courier New" charset="0"/>
                <a:ea typeface="Courier New" charset="0"/>
                <a:cs typeface="Courier New" charset="0"/>
              </a:rPr>
              <a:t>colorscheme</a:t>
            </a:r>
            <a:r>
              <a:rPr lang="en-US" dirty="0" smtClean="0">
                <a:latin typeface="Courier New" charset="0"/>
                <a:ea typeface="Courier New" charset="0"/>
                <a:cs typeface="Courier New" charset="0"/>
              </a:rPr>
              <a:t> evening </a:t>
            </a:r>
            <a:r>
              <a:rPr lang="en-US" dirty="0" smtClean="0"/>
              <a:t>   but it’s a black background with bright colors for the text.  </a:t>
            </a:r>
            <a:endParaRPr lang="en-US" dirty="0"/>
          </a:p>
          <a:p>
            <a:endParaRPr lang="en-US" dirty="0"/>
          </a:p>
        </p:txBody>
      </p:sp>
    </p:spTree>
    <p:extLst>
      <p:ext uri="{BB962C8B-B14F-4D97-AF65-F5344CB8AC3E}">
        <p14:creationId xmlns:p14="http://schemas.microsoft.com/office/powerpoint/2010/main" val="1580444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561" y="534838"/>
            <a:ext cx="7586568" cy="5339020"/>
          </a:xfrm>
          <a:ln>
            <a:solidFill>
              <a:schemeClr val="tx1"/>
            </a:solidFill>
          </a:ln>
        </p:spPr>
        <p:txBody>
          <a:bodyPr>
            <a:normAutofit/>
          </a:bodyPr>
          <a:lstStyle/>
          <a:p>
            <a:pPr marL="0" indent="0">
              <a:buNone/>
            </a:pPr>
            <a:r>
              <a:rPr lang="en-US" sz="2000" dirty="0" smtClean="0">
                <a:latin typeface="Courier New" charset="0"/>
                <a:ea typeface="Courier New" charset="0"/>
                <a:cs typeface="Courier New" charset="0"/>
              </a:rPr>
              <a:t>/* prog2_1.c </a:t>
            </a:r>
            <a:endParaRPr lang="en-US" sz="2000" dirty="0">
              <a:latin typeface="Courier New" charset="0"/>
              <a:ea typeface="Courier New" charset="0"/>
              <a:cs typeface="Courier New" charset="0"/>
            </a:endParaRPr>
          </a:p>
          <a:p>
            <a:pPr marL="0" indent="0">
              <a:buNone/>
            </a:pPr>
            <a:r>
              <a:rPr lang="en-US" sz="2000" dirty="0">
                <a:latin typeface="Courier New" charset="0"/>
                <a:ea typeface="Courier New" charset="0"/>
                <a:cs typeface="Courier New" charset="0"/>
              </a:rPr>
              <a:t>   </a:t>
            </a:r>
            <a:r>
              <a:rPr lang="en-US" sz="2000" dirty="0" smtClean="0">
                <a:latin typeface="Courier New" charset="0"/>
                <a:ea typeface="Courier New" charset="0"/>
                <a:cs typeface="Courier New" charset="0"/>
              </a:rPr>
              <a:t>this </a:t>
            </a:r>
            <a:r>
              <a:rPr lang="en-US" sz="2000" dirty="0">
                <a:latin typeface="Courier New" charset="0"/>
                <a:ea typeface="Courier New" charset="0"/>
                <a:cs typeface="Courier New" charset="0"/>
              </a:rPr>
              <a:t>is the very first </a:t>
            </a:r>
            <a:r>
              <a:rPr lang="en-US" sz="2000" dirty="0" smtClean="0">
                <a:latin typeface="Courier New" charset="0"/>
                <a:ea typeface="Courier New" charset="0"/>
                <a:cs typeface="Courier New" charset="0"/>
              </a:rPr>
              <a:t>program in the book</a:t>
            </a:r>
            <a:endParaRPr lang="en-US" sz="2000" dirty="0">
              <a:latin typeface="Courier New" charset="0"/>
              <a:ea typeface="Courier New" charset="0"/>
              <a:cs typeface="Courier New" charset="0"/>
            </a:endParaRPr>
          </a:p>
          <a:p>
            <a:pPr marL="0" indent="0">
              <a:buNone/>
            </a:pPr>
            <a:r>
              <a:rPr lang="en-US" sz="2000" dirty="0">
                <a:latin typeface="Courier New" charset="0"/>
                <a:ea typeface="Courier New" charset="0"/>
                <a:cs typeface="Courier New" charset="0"/>
              </a:rPr>
              <a:t>   </a:t>
            </a:r>
            <a:r>
              <a:rPr lang="en-US" sz="2000" dirty="0" smtClean="0">
                <a:latin typeface="Courier New" charset="0"/>
                <a:ea typeface="Courier New" charset="0"/>
                <a:cs typeface="Courier New" charset="0"/>
              </a:rPr>
              <a:t>Program </a:t>
            </a:r>
            <a:r>
              <a:rPr lang="en-US" sz="2000" dirty="0">
                <a:latin typeface="Courier New" charset="0"/>
                <a:ea typeface="Courier New" charset="0"/>
                <a:cs typeface="Courier New" charset="0"/>
              </a:rPr>
              <a:t>2.1, on page 11</a:t>
            </a:r>
          </a:p>
          <a:p>
            <a:pPr marL="0" indent="0">
              <a:buNone/>
            </a:pPr>
            <a:r>
              <a:rPr lang="en-US" sz="2000" dirty="0">
                <a:latin typeface="Courier New" charset="0"/>
                <a:ea typeface="Courier New" charset="0"/>
                <a:cs typeface="Courier New" charset="0"/>
              </a:rPr>
              <a:t>   </a:t>
            </a:r>
            <a:r>
              <a:rPr lang="en-US" sz="2000" dirty="0" smtClean="0">
                <a:latin typeface="Courier New" charset="0"/>
                <a:ea typeface="Courier New" charset="0"/>
                <a:cs typeface="Courier New" charset="0"/>
              </a:rPr>
              <a:t>which </a:t>
            </a:r>
            <a:r>
              <a:rPr lang="en-US" sz="2000" dirty="0">
                <a:latin typeface="Courier New" charset="0"/>
                <a:ea typeface="Courier New" charset="0"/>
                <a:cs typeface="Courier New" charset="0"/>
              </a:rPr>
              <a:t>is explained in </a:t>
            </a:r>
            <a:r>
              <a:rPr lang="en-US" sz="2000" dirty="0" smtClean="0">
                <a:latin typeface="Courier New" charset="0"/>
                <a:ea typeface="Courier New" charset="0"/>
                <a:cs typeface="Courier New" charset="0"/>
              </a:rPr>
              <a:t>detail in Chp2 </a:t>
            </a:r>
            <a:endParaRPr lang="en-US" sz="2000" dirty="0">
              <a:latin typeface="Courier New" charset="0"/>
              <a:ea typeface="Courier New" charset="0"/>
              <a:cs typeface="Courier New" charset="0"/>
            </a:endParaRPr>
          </a:p>
          <a:p>
            <a:pPr marL="0" indent="0">
              <a:buNone/>
            </a:pPr>
            <a:r>
              <a:rPr lang="en-US" sz="2000" dirty="0">
                <a:latin typeface="Courier New" charset="0"/>
                <a:ea typeface="Courier New" charset="0"/>
                <a:cs typeface="Courier New" charset="0"/>
              </a:rPr>
              <a:t>*/</a:t>
            </a:r>
          </a:p>
          <a:p>
            <a:pPr marL="0" indent="0">
              <a:buNone/>
            </a:pPr>
            <a:r>
              <a:rPr lang="en-US" sz="2000" dirty="0">
                <a:latin typeface="Courier New" charset="0"/>
                <a:ea typeface="Courier New" charset="0"/>
                <a:cs typeface="Courier New" charset="0"/>
              </a:rPr>
              <a:t> </a:t>
            </a:r>
          </a:p>
          <a:p>
            <a:pPr marL="0" indent="0">
              <a:buNone/>
            </a:pPr>
            <a:r>
              <a:rPr lang="en-US" sz="2000" dirty="0">
                <a:latin typeface="Courier New" charset="0"/>
                <a:ea typeface="Courier New" charset="0"/>
                <a:cs typeface="Courier New" charset="0"/>
              </a:rPr>
              <a:t>#include &lt;</a:t>
            </a:r>
            <a:r>
              <a:rPr lang="en-US" sz="2000" dirty="0" err="1">
                <a:latin typeface="Courier New" charset="0"/>
                <a:ea typeface="Courier New" charset="0"/>
                <a:cs typeface="Courier New" charset="0"/>
              </a:rPr>
              <a:t>stdio.h</a:t>
            </a:r>
            <a:r>
              <a:rPr lang="en-US" sz="2000" dirty="0">
                <a:latin typeface="Courier New" charset="0"/>
                <a:ea typeface="Courier New" charset="0"/>
                <a:cs typeface="Courier New" charset="0"/>
              </a:rPr>
              <a:t>&gt;</a:t>
            </a:r>
          </a:p>
          <a:p>
            <a:pPr marL="0" indent="0">
              <a:buNone/>
            </a:pPr>
            <a:r>
              <a:rPr lang="en-US" sz="2000" dirty="0">
                <a:latin typeface="Courier New" charset="0"/>
                <a:ea typeface="Courier New" charset="0"/>
                <a:cs typeface="Courier New" charset="0"/>
              </a:rPr>
              <a:t> </a:t>
            </a:r>
          </a:p>
          <a:p>
            <a:pPr marL="0" indent="0">
              <a:buNone/>
            </a:pPr>
            <a:r>
              <a:rPr lang="en-US" sz="2000" dirty="0" err="1">
                <a:latin typeface="Courier New" charset="0"/>
                <a:ea typeface="Courier New" charset="0"/>
                <a:cs typeface="Courier New" charset="0"/>
              </a:rPr>
              <a:t>int</a:t>
            </a:r>
            <a:r>
              <a:rPr lang="en-US" sz="2000" dirty="0">
                <a:latin typeface="Courier New" charset="0"/>
                <a:ea typeface="Courier New" charset="0"/>
                <a:cs typeface="Courier New" charset="0"/>
              </a:rPr>
              <a:t> main (void) </a:t>
            </a:r>
            <a:r>
              <a:rPr lang="en-US" sz="2000" dirty="0" smtClean="0">
                <a:latin typeface="Courier New" charset="0"/>
                <a:ea typeface="Courier New" charset="0"/>
                <a:cs typeface="Courier New" charset="0"/>
              </a:rPr>
              <a:t> {</a:t>
            </a:r>
            <a:endParaRPr lang="en-US" sz="20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a:t>
            </a:r>
            <a:r>
              <a:rPr lang="en-US" sz="2000" dirty="0" err="1" smtClean="0">
                <a:latin typeface="Courier New" charset="0"/>
                <a:ea typeface="Courier New" charset="0"/>
                <a:cs typeface="Courier New" charset="0"/>
              </a:rPr>
              <a:t>printf</a:t>
            </a:r>
            <a:r>
              <a:rPr lang="en-US" sz="2000" dirty="0">
                <a:latin typeface="Courier New" charset="0"/>
                <a:ea typeface="Courier New" charset="0"/>
                <a:cs typeface="Courier New" charset="0"/>
              </a:rPr>
              <a:t>("\</a:t>
            </a:r>
            <a:r>
              <a:rPr lang="en-US" sz="2000" dirty="0" err="1">
                <a:latin typeface="Courier New" charset="0"/>
                <a:ea typeface="Courier New" charset="0"/>
                <a:cs typeface="Courier New" charset="0"/>
              </a:rPr>
              <a:t>nProgramming</a:t>
            </a:r>
            <a:r>
              <a:rPr lang="en-US" sz="2000" dirty="0">
                <a:latin typeface="Courier New" charset="0"/>
                <a:ea typeface="Courier New" charset="0"/>
                <a:cs typeface="Courier New" charset="0"/>
              </a:rPr>
              <a:t> is fun. \n</a:t>
            </a:r>
            <a:r>
              <a:rPr lang="en-US" sz="2000" dirty="0" smtClean="0">
                <a:latin typeface="Courier New" charset="0"/>
                <a:ea typeface="Courier New" charset="0"/>
                <a:cs typeface="Courier New" charset="0"/>
              </a:rPr>
              <a:t>");</a:t>
            </a:r>
          </a:p>
          <a:p>
            <a:pPr marL="0" indent="0">
              <a:buNone/>
            </a:pPr>
            <a:endParaRPr lang="en-US" sz="9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return </a:t>
            </a:r>
            <a:r>
              <a:rPr lang="en-US" sz="2000" dirty="0">
                <a:latin typeface="Courier New" charset="0"/>
                <a:ea typeface="Courier New" charset="0"/>
                <a:cs typeface="Courier New" charset="0"/>
              </a:rPr>
              <a:t>0;</a:t>
            </a:r>
          </a:p>
          <a:p>
            <a:pPr marL="0" indent="0">
              <a:buNone/>
            </a:pPr>
            <a:r>
              <a:rPr lang="en-US" sz="2000" dirty="0" smtClean="0">
                <a:latin typeface="Courier New" charset="0"/>
                <a:ea typeface="Courier New" charset="0"/>
                <a:cs typeface="Courier New" charset="0"/>
              </a:rPr>
              <a:t>}</a:t>
            </a:r>
            <a:endParaRPr lang="en-US" sz="2000" dirty="0">
              <a:latin typeface="Courier New" charset="0"/>
              <a:ea typeface="Courier New" charset="0"/>
              <a:cs typeface="Courier New" charset="0"/>
            </a:endParaRPr>
          </a:p>
        </p:txBody>
      </p:sp>
      <p:sp>
        <p:nvSpPr>
          <p:cNvPr id="4" name="TextBox 3"/>
          <p:cNvSpPr txBox="1"/>
          <p:nvPr/>
        </p:nvSpPr>
        <p:spPr>
          <a:xfrm>
            <a:off x="8455282" y="534838"/>
            <a:ext cx="3555906" cy="2308324"/>
          </a:xfrm>
          <a:prstGeom prst="rect">
            <a:avLst/>
          </a:prstGeom>
          <a:noFill/>
        </p:spPr>
        <p:txBody>
          <a:bodyPr wrap="square" rtlCol="0">
            <a:spAutoFit/>
          </a:bodyPr>
          <a:lstStyle/>
          <a:p>
            <a:r>
              <a:rPr lang="en-US" dirty="0" smtClean="0"/>
              <a:t>Notice </a:t>
            </a:r>
            <a:r>
              <a:rPr lang="en-US" smtClean="0"/>
              <a:t>the following:</a:t>
            </a:r>
          </a:p>
          <a:p>
            <a:pPr marL="285750" indent="-285750">
              <a:buFont typeface="Arial" charset="0"/>
              <a:buChar char="•"/>
            </a:pPr>
            <a:r>
              <a:rPr lang="en-US" dirty="0" smtClean="0"/>
              <a:t>Header comment</a:t>
            </a:r>
          </a:p>
          <a:p>
            <a:pPr marL="285750" indent="-285750">
              <a:buFont typeface="Arial" charset="0"/>
              <a:buChar char="•"/>
            </a:pPr>
            <a:r>
              <a:rPr lang="en-US" dirty="0" smtClean="0"/>
              <a:t>Indentation</a:t>
            </a:r>
          </a:p>
          <a:p>
            <a:pPr marL="285750" indent="-285750">
              <a:buFont typeface="Arial" charset="0"/>
              <a:buChar char="•"/>
            </a:pPr>
            <a:r>
              <a:rPr lang="en-US" dirty="0" smtClean="0"/>
              <a:t>Semi-colons at end of lines</a:t>
            </a:r>
          </a:p>
          <a:p>
            <a:pPr marL="285750" indent="-285750">
              <a:buFont typeface="Arial" charset="0"/>
              <a:buChar char="•"/>
            </a:pPr>
            <a:r>
              <a:rPr lang="en-US" dirty="0" smtClean="0"/>
              <a:t>Curly braces</a:t>
            </a:r>
          </a:p>
          <a:p>
            <a:pPr marL="285750" indent="-285750">
              <a:buFont typeface="Arial" charset="0"/>
              <a:buChar char="•"/>
            </a:pPr>
            <a:r>
              <a:rPr lang="en-US" dirty="0" smtClean="0"/>
              <a:t>Blank lines</a:t>
            </a:r>
          </a:p>
          <a:p>
            <a:pPr marL="285750" indent="-285750">
              <a:buFont typeface="Arial" charset="0"/>
              <a:buChar char="•"/>
            </a:pPr>
            <a:endParaRPr lang="en-US" dirty="0" smtClean="0"/>
          </a:p>
          <a:p>
            <a:pPr marL="285750" indent="-285750">
              <a:buFont typeface="Arial" charset="0"/>
              <a:buChar char="•"/>
            </a:pPr>
            <a:endParaRPr lang="en-US" dirty="0"/>
          </a:p>
        </p:txBody>
      </p:sp>
    </p:spTree>
    <p:extLst>
      <p:ext uri="{BB962C8B-B14F-4D97-AF65-F5344CB8AC3E}">
        <p14:creationId xmlns:p14="http://schemas.microsoft.com/office/powerpoint/2010/main" val="561250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46699"/>
          </a:xfrm>
        </p:spPr>
        <p:txBody>
          <a:bodyPr/>
          <a:lstStyle/>
          <a:p>
            <a:r>
              <a:rPr lang="en-US" b="1" dirty="0" smtClean="0"/>
              <a:t>Developing prog2_1.c</a:t>
            </a:r>
            <a:endParaRPr lang="en-US" b="1" dirty="0"/>
          </a:p>
        </p:txBody>
      </p:sp>
      <p:sp>
        <p:nvSpPr>
          <p:cNvPr id="3" name="Content Placeholder 2"/>
          <p:cNvSpPr>
            <a:spLocks noGrp="1"/>
          </p:cNvSpPr>
          <p:nvPr>
            <p:ph idx="1"/>
          </p:nvPr>
        </p:nvSpPr>
        <p:spPr>
          <a:xfrm>
            <a:off x="838200" y="1472339"/>
            <a:ext cx="10515600" cy="4959458"/>
          </a:xfrm>
        </p:spPr>
        <p:txBody>
          <a:bodyPr>
            <a:normAutofit/>
          </a:bodyPr>
          <a:lstStyle/>
          <a:p>
            <a:r>
              <a:rPr lang="en-US" dirty="0" smtClean="0"/>
              <a:t>Type up code in an editor (e.g. vim, </a:t>
            </a:r>
            <a:r>
              <a:rPr lang="en-US" dirty="0" err="1" smtClean="0"/>
              <a:t>pico</a:t>
            </a:r>
            <a:r>
              <a:rPr lang="en-US" dirty="0" smtClean="0"/>
              <a:t>, </a:t>
            </a:r>
            <a:r>
              <a:rPr lang="en-US" dirty="0" err="1" smtClean="0"/>
              <a:t>gedit</a:t>
            </a:r>
            <a:r>
              <a:rPr lang="en-US" dirty="0" smtClean="0"/>
              <a:t>, etc.)</a:t>
            </a:r>
          </a:p>
          <a:p>
            <a:r>
              <a:rPr lang="en-US" dirty="0" smtClean="0"/>
              <a:t>Name it with a </a:t>
            </a:r>
            <a:r>
              <a:rPr lang="en-US" dirty="0" smtClean="0">
                <a:latin typeface="Courier New" charset="0"/>
                <a:ea typeface="Courier New" charset="0"/>
                <a:cs typeface="Courier New" charset="0"/>
              </a:rPr>
              <a:t>.c</a:t>
            </a:r>
            <a:r>
              <a:rPr lang="en-US" dirty="0" smtClean="0"/>
              <a:t> extension, such as   </a:t>
            </a:r>
            <a:r>
              <a:rPr lang="en-US" dirty="0" smtClean="0">
                <a:latin typeface="Courier New" charset="0"/>
                <a:ea typeface="Courier New" charset="0"/>
                <a:cs typeface="Courier New" charset="0"/>
              </a:rPr>
              <a:t>prog2_1.c</a:t>
            </a:r>
          </a:p>
          <a:p>
            <a:r>
              <a:rPr lang="en-US" dirty="0" smtClean="0"/>
              <a:t>Compile using the </a:t>
            </a:r>
            <a:r>
              <a:rPr lang="en-US" dirty="0" err="1" smtClean="0"/>
              <a:t>gcc</a:t>
            </a:r>
            <a:r>
              <a:rPr lang="en-US" dirty="0" smtClean="0"/>
              <a:t> compiler:     </a:t>
            </a:r>
            <a:r>
              <a:rPr lang="en-US" dirty="0" err="1" smtClean="0">
                <a:latin typeface="Courier New" charset="0"/>
                <a:ea typeface="Courier New" charset="0"/>
                <a:cs typeface="Courier New" charset="0"/>
              </a:rPr>
              <a:t>gcc</a:t>
            </a:r>
            <a:r>
              <a:rPr lang="en-US" dirty="0" smtClean="0">
                <a:latin typeface="Courier New" charset="0"/>
                <a:ea typeface="Courier New" charset="0"/>
                <a:cs typeface="Courier New" charset="0"/>
              </a:rPr>
              <a:t> </a:t>
            </a:r>
            <a:r>
              <a:rPr lang="mr-IN" dirty="0" smtClean="0">
                <a:latin typeface="Courier New" charset="0"/>
                <a:ea typeface="Courier New" charset="0"/>
                <a:cs typeface="Courier New" charset="0"/>
              </a:rPr>
              <a:t>–</a:t>
            </a:r>
            <a:r>
              <a:rPr lang="en-US" dirty="0" smtClean="0">
                <a:latin typeface="Courier New" charset="0"/>
                <a:ea typeface="Courier New" charset="0"/>
                <a:cs typeface="Courier New" charset="0"/>
              </a:rPr>
              <a:t>Wall prog2_1.c</a:t>
            </a:r>
          </a:p>
          <a:p>
            <a:r>
              <a:rPr lang="en-US" dirty="0" smtClean="0"/>
              <a:t>If no errors, an executable called   </a:t>
            </a:r>
            <a:r>
              <a:rPr lang="en-US" dirty="0" err="1" smtClean="0">
                <a:latin typeface="Courier New" charset="0"/>
                <a:ea typeface="Courier New" charset="0"/>
                <a:cs typeface="Courier New" charset="0"/>
              </a:rPr>
              <a:t>a.out</a:t>
            </a:r>
            <a:r>
              <a:rPr lang="en-US" dirty="0"/>
              <a:t> </a:t>
            </a:r>
            <a:r>
              <a:rPr lang="en-US" dirty="0" smtClean="0"/>
              <a:t>  will have been created</a:t>
            </a:r>
          </a:p>
          <a:p>
            <a:pPr lvl="1"/>
            <a:r>
              <a:rPr lang="en-US" dirty="0" smtClean="0"/>
              <a:t>Type   </a:t>
            </a:r>
            <a:r>
              <a:rPr lang="en-US" dirty="0" smtClean="0">
                <a:latin typeface="Courier New" charset="0"/>
                <a:ea typeface="Courier New" charset="0"/>
                <a:cs typeface="Courier New" charset="0"/>
              </a:rPr>
              <a:t>ls</a:t>
            </a:r>
            <a:r>
              <a:rPr lang="en-US" dirty="0" smtClean="0"/>
              <a:t>   at the Unix prompt to verify that   </a:t>
            </a:r>
            <a:r>
              <a:rPr lang="en-US" dirty="0" err="1" smtClean="0">
                <a:latin typeface="Courier New" charset="0"/>
                <a:ea typeface="Courier New" charset="0"/>
                <a:cs typeface="Courier New" charset="0"/>
              </a:rPr>
              <a:t>a.out</a:t>
            </a:r>
            <a:r>
              <a:rPr lang="en-US" dirty="0" smtClean="0"/>
              <a:t>   exists   </a:t>
            </a:r>
          </a:p>
          <a:p>
            <a:pPr lvl="1"/>
            <a:r>
              <a:rPr lang="en-US" dirty="0" smtClean="0"/>
              <a:t>To run it, type:    </a:t>
            </a:r>
            <a:r>
              <a:rPr lang="en-US" dirty="0" smtClean="0">
                <a:latin typeface="Courier New" charset="0"/>
                <a:ea typeface="Courier New" charset="0"/>
                <a:cs typeface="Courier New" charset="0"/>
              </a:rPr>
              <a:t>./</a:t>
            </a:r>
            <a:r>
              <a:rPr lang="en-US" dirty="0" err="1" smtClean="0">
                <a:latin typeface="Courier New" charset="0"/>
                <a:ea typeface="Courier New" charset="0"/>
                <a:cs typeface="Courier New" charset="0"/>
              </a:rPr>
              <a:t>a.out</a:t>
            </a:r>
            <a:endParaRPr lang="en-US" dirty="0" smtClean="0">
              <a:latin typeface="Courier New" charset="0"/>
              <a:ea typeface="Courier New" charset="0"/>
              <a:cs typeface="Courier New" charset="0"/>
            </a:endParaRPr>
          </a:p>
          <a:p>
            <a:r>
              <a:rPr lang="en-US" dirty="0" smtClean="0"/>
              <a:t>If there are errors, re-edit to fix the errors and recompile until no more errors; then run it.</a:t>
            </a:r>
            <a:endParaRPr lang="en-US" dirty="0"/>
          </a:p>
        </p:txBody>
      </p:sp>
    </p:spTree>
    <p:extLst>
      <p:ext uri="{BB962C8B-B14F-4D97-AF65-F5344CB8AC3E}">
        <p14:creationId xmlns:p14="http://schemas.microsoft.com/office/powerpoint/2010/main" val="1469871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1750"/>
          </a:xfrm>
        </p:spPr>
        <p:txBody>
          <a:bodyPr/>
          <a:lstStyle/>
          <a:p>
            <a:r>
              <a:rPr lang="en-US" b="1" dirty="0" smtClean="0"/>
              <a:t>Compilation Reminders</a:t>
            </a:r>
            <a:endParaRPr lang="en-US" b="1" dirty="0"/>
          </a:p>
        </p:txBody>
      </p:sp>
      <p:sp>
        <p:nvSpPr>
          <p:cNvPr id="3" name="Content Placeholder 2"/>
          <p:cNvSpPr>
            <a:spLocks noGrp="1"/>
          </p:cNvSpPr>
          <p:nvPr>
            <p:ph idx="1"/>
          </p:nvPr>
        </p:nvSpPr>
        <p:spPr>
          <a:xfrm>
            <a:off x="838199" y="1146875"/>
            <a:ext cx="10878519" cy="5532893"/>
          </a:xfrm>
        </p:spPr>
        <p:txBody>
          <a:bodyPr>
            <a:normAutofit lnSpcReduction="10000"/>
          </a:bodyPr>
          <a:lstStyle/>
          <a:p>
            <a:r>
              <a:rPr lang="en-US" dirty="0" smtClean="0"/>
              <a:t>There are several sub-steps within compilation:</a:t>
            </a:r>
          </a:p>
          <a:p>
            <a:pPr lvl="1"/>
            <a:r>
              <a:rPr lang="en-US" dirty="0" smtClean="0"/>
              <a:t>Preprocessor</a:t>
            </a:r>
          </a:p>
          <a:p>
            <a:pPr lvl="1"/>
            <a:r>
              <a:rPr lang="en-US" dirty="0" smtClean="0"/>
              <a:t>Assembler</a:t>
            </a:r>
          </a:p>
          <a:p>
            <a:r>
              <a:rPr lang="en-US" dirty="0" smtClean="0"/>
              <a:t>To show all warnings when compiling:</a:t>
            </a:r>
          </a:p>
          <a:p>
            <a:pPr marL="457200" lvl="1" indent="0">
              <a:buNone/>
            </a:pPr>
            <a:r>
              <a:rPr lang="en-US" altLang="en-US" dirty="0" err="1" smtClean="0">
                <a:solidFill>
                  <a:srgbClr val="000000"/>
                </a:solidFill>
                <a:latin typeface="Courier New" charset="0"/>
                <a:ea typeface="Courier New" charset="0"/>
                <a:cs typeface="Courier New" charset="0"/>
              </a:rPr>
              <a:t>gcc</a:t>
            </a:r>
            <a:r>
              <a:rPr lang="en-US" altLang="en-US" dirty="0" smtClean="0">
                <a:solidFill>
                  <a:srgbClr val="000000"/>
                </a:solidFill>
                <a:latin typeface="Courier New" charset="0"/>
                <a:ea typeface="Courier New" charset="0"/>
                <a:cs typeface="Courier New" charset="0"/>
              </a:rPr>
              <a:t> </a:t>
            </a:r>
            <a:r>
              <a:rPr lang="mr-IN" altLang="en-US" dirty="0" smtClean="0">
                <a:solidFill>
                  <a:srgbClr val="0000FF"/>
                </a:solidFill>
                <a:latin typeface="Courier New" charset="0"/>
                <a:ea typeface="Courier New" charset="0"/>
                <a:cs typeface="Courier New" charset="0"/>
              </a:rPr>
              <a:t>–</a:t>
            </a:r>
            <a:r>
              <a:rPr lang="en-US" altLang="en-US" dirty="0" smtClean="0">
                <a:solidFill>
                  <a:srgbClr val="0000FF"/>
                </a:solidFill>
                <a:latin typeface="Courier New" charset="0"/>
                <a:ea typeface="Courier New" charset="0"/>
                <a:cs typeface="Courier New" charset="0"/>
              </a:rPr>
              <a:t>Wall</a:t>
            </a:r>
            <a:r>
              <a:rPr lang="en-US" altLang="en-US" dirty="0" smtClean="0">
                <a:solidFill>
                  <a:srgbClr val="000000"/>
                </a:solidFill>
                <a:latin typeface="Courier New" charset="0"/>
                <a:ea typeface="Courier New" charset="0"/>
                <a:cs typeface="Courier New" charset="0"/>
              </a:rPr>
              <a:t> prog2_1.c</a:t>
            </a:r>
            <a:endParaRPr lang="en-US" dirty="0" smtClean="0"/>
          </a:p>
          <a:p>
            <a:r>
              <a:rPr lang="en-US" dirty="0" smtClean="0"/>
              <a:t>To capture all the intermediate files when compiling:</a:t>
            </a:r>
          </a:p>
          <a:p>
            <a:pPr marL="457200" lvl="1" indent="0">
              <a:buNone/>
            </a:pPr>
            <a:r>
              <a:rPr lang="en-US" altLang="en-US" dirty="0" err="1" smtClean="0">
                <a:solidFill>
                  <a:srgbClr val="000000"/>
                </a:solidFill>
                <a:latin typeface="Courier New" charset="0"/>
                <a:ea typeface="Courier New" charset="0"/>
                <a:cs typeface="Courier New" charset="0"/>
              </a:rPr>
              <a:t>gcc</a:t>
            </a:r>
            <a:r>
              <a:rPr lang="en-US" altLang="en-US" dirty="0" smtClean="0">
                <a:solidFill>
                  <a:srgbClr val="000000"/>
                </a:solidFill>
                <a:latin typeface="Courier New" charset="0"/>
                <a:ea typeface="Courier New" charset="0"/>
                <a:cs typeface="Courier New" charset="0"/>
              </a:rPr>
              <a:t> </a:t>
            </a:r>
            <a:r>
              <a:rPr lang="en-US" altLang="en-US" dirty="0" smtClean="0">
                <a:solidFill>
                  <a:srgbClr val="0000FF"/>
                </a:solidFill>
                <a:latin typeface="Courier New" charset="0"/>
                <a:ea typeface="Courier New" charset="0"/>
                <a:cs typeface="Courier New" charset="0"/>
              </a:rPr>
              <a:t>-save-temps</a:t>
            </a:r>
            <a:r>
              <a:rPr lang="en-US" altLang="en-US" dirty="0" smtClean="0">
                <a:solidFill>
                  <a:srgbClr val="000000"/>
                </a:solidFill>
                <a:latin typeface="Courier New" charset="0"/>
                <a:ea typeface="Courier New" charset="0"/>
                <a:cs typeface="Courier New" charset="0"/>
              </a:rPr>
              <a:t> </a:t>
            </a:r>
            <a:r>
              <a:rPr lang="mr-IN" altLang="en-US" dirty="0" smtClean="0">
                <a:solidFill>
                  <a:srgbClr val="000000"/>
                </a:solidFill>
                <a:latin typeface="Courier New" charset="0"/>
                <a:ea typeface="Courier New" charset="0"/>
                <a:cs typeface="Courier New" charset="0"/>
              </a:rPr>
              <a:t>–</a:t>
            </a:r>
            <a:r>
              <a:rPr lang="en-US" altLang="en-US" dirty="0" smtClean="0">
                <a:solidFill>
                  <a:srgbClr val="000000"/>
                </a:solidFill>
                <a:latin typeface="Courier New" charset="0"/>
                <a:ea typeface="Courier New" charset="0"/>
                <a:cs typeface="Courier New" charset="0"/>
              </a:rPr>
              <a:t>Wall prog2_1.c</a:t>
            </a:r>
            <a:endParaRPr lang="en-US" dirty="0" smtClean="0"/>
          </a:p>
          <a:p>
            <a:r>
              <a:rPr lang="en-US" dirty="0" smtClean="0"/>
              <a:t>To rename the executable to something other than  </a:t>
            </a:r>
            <a:r>
              <a:rPr lang="en-US" dirty="0" err="1" smtClean="0">
                <a:latin typeface="Courier New" charset="0"/>
                <a:ea typeface="Courier New" charset="0"/>
                <a:cs typeface="Courier New" charset="0"/>
              </a:rPr>
              <a:t>a.out</a:t>
            </a:r>
            <a:r>
              <a:rPr lang="en-US" dirty="0" smtClean="0"/>
              <a:t>:</a:t>
            </a:r>
          </a:p>
          <a:p>
            <a:pPr marL="457200" lvl="1" indent="0">
              <a:buNone/>
            </a:pPr>
            <a:r>
              <a:rPr lang="en-US" altLang="en-US" dirty="0" err="1" smtClean="0">
                <a:solidFill>
                  <a:srgbClr val="000000"/>
                </a:solidFill>
                <a:latin typeface="Courier New" charset="0"/>
                <a:ea typeface="Courier New" charset="0"/>
                <a:cs typeface="Courier New" charset="0"/>
              </a:rPr>
              <a:t>gcc</a:t>
            </a:r>
            <a:r>
              <a:rPr lang="en-US" altLang="en-US" dirty="0" smtClean="0">
                <a:solidFill>
                  <a:srgbClr val="000000"/>
                </a:solidFill>
                <a:latin typeface="Courier New" charset="0"/>
                <a:ea typeface="Courier New" charset="0"/>
                <a:cs typeface="Courier New" charset="0"/>
              </a:rPr>
              <a:t> </a:t>
            </a:r>
            <a:r>
              <a:rPr lang="mr-IN" altLang="en-US" dirty="0" smtClean="0">
                <a:solidFill>
                  <a:srgbClr val="0000FF"/>
                </a:solidFill>
                <a:latin typeface="Courier New" charset="0"/>
                <a:ea typeface="Courier New" charset="0"/>
                <a:cs typeface="Courier New" charset="0"/>
              </a:rPr>
              <a:t>–</a:t>
            </a:r>
            <a:r>
              <a:rPr lang="en-US" altLang="en-US" dirty="0" smtClean="0">
                <a:solidFill>
                  <a:srgbClr val="0000FF"/>
                </a:solidFill>
                <a:latin typeface="Courier New" charset="0"/>
                <a:ea typeface="Courier New" charset="0"/>
                <a:cs typeface="Courier New" charset="0"/>
              </a:rPr>
              <a:t>o prog2_1</a:t>
            </a:r>
            <a:r>
              <a:rPr lang="en-US" altLang="en-US" dirty="0" smtClean="0">
                <a:solidFill>
                  <a:srgbClr val="000000"/>
                </a:solidFill>
                <a:latin typeface="Courier New" charset="0"/>
                <a:ea typeface="Courier New" charset="0"/>
                <a:cs typeface="Courier New" charset="0"/>
              </a:rPr>
              <a:t> </a:t>
            </a:r>
            <a:r>
              <a:rPr lang="mr-IN" altLang="en-US" dirty="0" smtClean="0">
                <a:solidFill>
                  <a:srgbClr val="000000"/>
                </a:solidFill>
                <a:latin typeface="Courier New" charset="0"/>
                <a:ea typeface="Courier New" charset="0"/>
                <a:cs typeface="Courier New" charset="0"/>
              </a:rPr>
              <a:t>–</a:t>
            </a:r>
            <a:r>
              <a:rPr lang="en-US" altLang="en-US" dirty="0" smtClean="0">
                <a:solidFill>
                  <a:srgbClr val="000000"/>
                </a:solidFill>
                <a:latin typeface="Courier New" charset="0"/>
                <a:ea typeface="Courier New" charset="0"/>
                <a:cs typeface="Courier New" charset="0"/>
              </a:rPr>
              <a:t>Wall prog2_1.c</a:t>
            </a:r>
            <a:r>
              <a:rPr lang="en-US" dirty="0" smtClean="0"/>
              <a:t> </a:t>
            </a:r>
          </a:p>
          <a:p>
            <a:pPr lvl="1">
              <a:buFont typeface="Arial" charset="0"/>
              <a:buChar char="•"/>
            </a:pPr>
            <a:r>
              <a:rPr lang="en-US" dirty="0" smtClean="0"/>
              <a:t>The above will produce an executable called    </a:t>
            </a:r>
            <a:r>
              <a:rPr lang="en-US" altLang="en-US" dirty="0" smtClean="0">
                <a:solidFill>
                  <a:srgbClr val="000000"/>
                </a:solidFill>
                <a:latin typeface="Courier New" charset="0"/>
                <a:ea typeface="Courier New" charset="0"/>
                <a:cs typeface="Courier New" charset="0"/>
              </a:rPr>
              <a:t>prog2_1 </a:t>
            </a:r>
          </a:p>
          <a:p>
            <a:pPr lvl="1">
              <a:buFont typeface="Arial" charset="0"/>
              <a:buChar char="•"/>
            </a:pPr>
            <a:r>
              <a:rPr lang="en-US" dirty="0" smtClean="0"/>
              <a:t>To run that executable, just type     </a:t>
            </a:r>
            <a:r>
              <a:rPr lang="en-US" dirty="0" smtClean="0">
                <a:latin typeface="Courier New" charset="0"/>
                <a:ea typeface="Courier New" charset="0"/>
                <a:cs typeface="Courier New" charset="0"/>
              </a:rPr>
              <a:t>./</a:t>
            </a:r>
            <a:r>
              <a:rPr lang="en-US" altLang="en-US" dirty="0" smtClean="0">
                <a:solidFill>
                  <a:srgbClr val="000000"/>
                </a:solidFill>
                <a:latin typeface="Courier New" charset="0"/>
                <a:ea typeface="Courier New" charset="0"/>
                <a:cs typeface="Courier New" charset="0"/>
              </a:rPr>
              <a:t>prog2_1</a:t>
            </a:r>
            <a:r>
              <a:rPr lang="en-US" dirty="0" smtClean="0"/>
              <a:t>  </a:t>
            </a:r>
          </a:p>
          <a:p>
            <a:pPr lvl="1">
              <a:buFont typeface="Arial" charset="0"/>
              <a:buChar char="•"/>
            </a:pPr>
            <a:r>
              <a:rPr lang="en-US" dirty="0" smtClean="0"/>
              <a:t>Be </a:t>
            </a:r>
            <a:r>
              <a:rPr lang="en-US" b="1" dirty="0" smtClean="0"/>
              <a:t>VERY</a:t>
            </a:r>
            <a:r>
              <a:rPr lang="en-US" dirty="0" smtClean="0"/>
              <a:t> careful not to add the .c to the renamed executable name </a:t>
            </a:r>
            <a:r>
              <a:rPr lang="mr-IN" dirty="0" smtClean="0"/>
              <a:t>–</a:t>
            </a:r>
            <a:r>
              <a:rPr lang="en-US" dirty="0" smtClean="0"/>
              <a:t> you will overwrite your source code if you rename the executable   </a:t>
            </a:r>
            <a:r>
              <a:rPr lang="en-US" dirty="0" smtClean="0">
                <a:latin typeface="Courier New" charset="0"/>
                <a:ea typeface="Courier New" charset="0"/>
                <a:cs typeface="Courier New" charset="0"/>
              </a:rPr>
              <a:t>prog2_1.c  </a:t>
            </a:r>
            <a:r>
              <a:rPr lang="en-US" dirty="0" smtClean="0"/>
              <a:t>and all your code will be gone.</a:t>
            </a:r>
            <a:r>
              <a:rPr lang="en-US" dirty="0" smtClean="0">
                <a:latin typeface="Courier New" charset="0"/>
                <a:ea typeface="Courier New" charset="0"/>
                <a:cs typeface="Courier New" charset="0"/>
              </a:rPr>
              <a:t> </a:t>
            </a:r>
          </a:p>
          <a:p>
            <a:pPr marL="457200" lvl="1" indent="0">
              <a:buNone/>
            </a:pPr>
            <a:endParaRPr lang="en-US" dirty="0"/>
          </a:p>
        </p:txBody>
      </p:sp>
    </p:spTree>
    <p:extLst>
      <p:ext uri="{BB962C8B-B14F-4D97-AF65-F5344CB8AC3E}">
        <p14:creationId xmlns:p14="http://schemas.microsoft.com/office/powerpoint/2010/main" val="219811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560" y="534837"/>
            <a:ext cx="8075721" cy="6005447"/>
          </a:xfrm>
          <a:ln>
            <a:solidFill>
              <a:schemeClr val="tx1"/>
            </a:solidFill>
          </a:ln>
        </p:spPr>
        <p:txBody>
          <a:bodyPr>
            <a:normAutofit/>
          </a:bodyPr>
          <a:lstStyle/>
          <a:p>
            <a:pPr marL="0" indent="0">
              <a:buNone/>
            </a:pPr>
            <a:r>
              <a:rPr lang="en-US" sz="2000" dirty="0" smtClean="0">
                <a:latin typeface="Courier New" charset="0"/>
                <a:ea typeface="Courier New" charset="0"/>
                <a:cs typeface="Courier New" charset="0"/>
              </a:rPr>
              <a:t>/* prog2_1.c with a few additions</a:t>
            </a:r>
            <a:endParaRPr lang="en-US" sz="20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similar to prog2.2 in the book</a:t>
            </a:r>
            <a:endParaRPr lang="en-US" sz="2000" dirty="0">
              <a:latin typeface="Courier New" charset="0"/>
              <a:ea typeface="Courier New" charset="0"/>
              <a:cs typeface="Courier New" charset="0"/>
            </a:endParaRPr>
          </a:p>
          <a:p>
            <a:pPr marL="0" indent="0">
              <a:buNone/>
            </a:pPr>
            <a:r>
              <a:rPr lang="en-US" sz="2000" dirty="0">
                <a:latin typeface="Courier New" charset="0"/>
                <a:ea typeface="Courier New" charset="0"/>
                <a:cs typeface="Courier New" charset="0"/>
              </a:rPr>
              <a:t>*/</a:t>
            </a:r>
          </a:p>
          <a:p>
            <a:pPr marL="0" indent="0">
              <a:buNone/>
            </a:pPr>
            <a:r>
              <a:rPr lang="en-US" sz="2000" dirty="0">
                <a:latin typeface="Courier New" charset="0"/>
                <a:ea typeface="Courier New" charset="0"/>
                <a:cs typeface="Courier New" charset="0"/>
              </a:rPr>
              <a:t> </a:t>
            </a:r>
          </a:p>
          <a:p>
            <a:pPr marL="0" indent="0">
              <a:buNone/>
            </a:pPr>
            <a:r>
              <a:rPr lang="en-US" sz="2000" dirty="0">
                <a:latin typeface="Courier New" charset="0"/>
                <a:ea typeface="Courier New" charset="0"/>
                <a:cs typeface="Courier New" charset="0"/>
              </a:rPr>
              <a:t>#include &lt;</a:t>
            </a:r>
            <a:r>
              <a:rPr lang="en-US" sz="2000" dirty="0" err="1">
                <a:latin typeface="Courier New" charset="0"/>
                <a:ea typeface="Courier New" charset="0"/>
                <a:cs typeface="Courier New" charset="0"/>
              </a:rPr>
              <a:t>stdio.h</a:t>
            </a:r>
            <a:r>
              <a:rPr lang="en-US" sz="2000" dirty="0">
                <a:latin typeface="Courier New" charset="0"/>
                <a:ea typeface="Courier New" charset="0"/>
                <a:cs typeface="Courier New" charset="0"/>
              </a:rPr>
              <a:t>&gt;</a:t>
            </a:r>
          </a:p>
          <a:p>
            <a:pPr marL="0" indent="0">
              <a:buNone/>
            </a:pPr>
            <a:r>
              <a:rPr lang="en-US" sz="2000" dirty="0">
                <a:latin typeface="Courier New" charset="0"/>
                <a:ea typeface="Courier New" charset="0"/>
                <a:cs typeface="Courier New" charset="0"/>
              </a:rPr>
              <a:t> </a:t>
            </a:r>
          </a:p>
          <a:p>
            <a:pPr marL="0" indent="0">
              <a:buNone/>
            </a:pPr>
            <a:r>
              <a:rPr lang="en-US" sz="2000" dirty="0" err="1">
                <a:latin typeface="Courier New" charset="0"/>
                <a:ea typeface="Courier New" charset="0"/>
                <a:cs typeface="Courier New" charset="0"/>
              </a:rPr>
              <a:t>int</a:t>
            </a:r>
            <a:r>
              <a:rPr lang="en-US" sz="2000" dirty="0">
                <a:latin typeface="Courier New" charset="0"/>
                <a:ea typeface="Courier New" charset="0"/>
                <a:cs typeface="Courier New" charset="0"/>
              </a:rPr>
              <a:t> main (void) </a:t>
            </a:r>
            <a:r>
              <a:rPr lang="en-US" sz="2000" dirty="0" smtClean="0">
                <a:latin typeface="Courier New" charset="0"/>
                <a:ea typeface="Courier New" charset="0"/>
                <a:cs typeface="Courier New" charset="0"/>
              </a:rPr>
              <a:t> {</a:t>
            </a:r>
          </a:p>
          <a:p>
            <a:pPr marL="0" indent="0">
              <a:buNone/>
            </a:pPr>
            <a:r>
              <a:rPr lang="en-US" sz="2000" dirty="0">
                <a:latin typeface="Courier New" charset="0"/>
                <a:ea typeface="Courier New" charset="0"/>
                <a:cs typeface="Courier New" charset="0"/>
              </a:rPr>
              <a:t> </a:t>
            </a:r>
            <a:r>
              <a:rPr lang="en-US" sz="2000" dirty="0" smtClean="0">
                <a:latin typeface="Courier New" charset="0"/>
                <a:ea typeface="Courier New" charset="0"/>
                <a:cs typeface="Courier New" charset="0"/>
              </a:rPr>
              <a:t>  // print two lines to the screen</a:t>
            </a:r>
            <a:endParaRPr lang="en-US" sz="20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a:t>
            </a:r>
            <a:r>
              <a:rPr lang="en-US" sz="2000" dirty="0" err="1" smtClean="0">
                <a:latin typeface="Courier New" charset="0"/>
                <a:ea typeface="Courier New" charset="0"/>
                <a:cs typeface="Courier New" charset="0"/>
              </a:rPr>
              <a:t>printf</a:t>
            </a:r>
            <a:r>
              <a:rPr lang="en-US" sz="2000" dirty="0">
                <a:latin typeface="Courier New" charset="0"/>
                <a:ea typeface="Courier New" charset="0"/>
                <a:cs typeface="Courier New" charset="0"/>
              </a:rPr>
              <a:t>("\</a:t>
            </a:r>
            <a:r>
              <a:rPr lang="en-US" sz="2000" dirty="0" err="1">
                <a:latin typeface="Courier New" charset="0"/>
                <a:ea typeface="Courier New" charset="0"/>
                <a:cs typeface="Courier New" charset="0"/>
              </a:rPr>
              <a:t>nProgramming</a:t>
            </a:r>
            <a:r>
              <a:rPr lang="en-US" sz="2000" dirty="0">
                <a:latin typeface="Courier New" charset="0"/>
                <a:ea typeface="Courier New" charset="0"/>
                <a:cs typeface="Courier New" charset="0"/>
              </a:rPr>
              <a:t> is fun. \n</a:t>
            </a:r>
            <a:r>
              <a:rPr lang="en-US" sz="2000" dirty="0" smtClean="0">
                <a:latin typeface="Courier New" charset="0"/>
                <a:ea typeface="Courier New" charset="0"/>
                <a:cs typeface="Courier New" charset="0"/>
              </a:rPr>
              <a:t>");</a:t>
            </a:r>
          </a:p>
          <a:p>
            <a:pPr marL="0" indent="0">
              <a:buNone/>
            </a:pPr>
            <a:r>
              <a:rPr lang="en-US" sz="2000" dirty="0" smtClean="0">
                <a:latin typeface="Courier New" charset="0"/>
                <a:ea typeface="Courier New" charset="0"/>
                <a:cs typeface="Courier New" charset="0"/>
              </a:rPr>
              <a:t>   </a:t>
            </a:r>
            <a:r>
              <a:rPr lang="en-US" sz="2000" dirty="0" err="1" smtClean="0">
                <a:latin typeface="Courier New" charset="0"/>
                <a:ea typeface="Courier New" charset="0"/>
                <a:cs typeface="Courier New" charset="0"/>
              </a:rPr>
              <a:t>printf</a:t>
            </a:r>
            <a:r>
              <a:rPr lang="en-US" sz="2000" dirty="0" smtClean="0">
                <a:latin typeface="Courier New" charset="0"/>
                <a:ea typeface="Courier New" charset="0"/>
                <a:cs typeface="Courier New" charset="0"/>
              </a:rPr>
              <a:t>("I’m going to love this class!! \n\n");</a:t>
            </a:r>
          </a:p>
          <a:p>
            <a:pPr marL="0" indent="0">
              <a:buNone/>
            </a:pPr>
            <a:endParaRPr lang="en-US" sz="9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return </a:t>
            </a:r>
            <a:r>
              <a:rPr lang="en-US" sz="2000" dirty="0">
                <a:latin typeface="Courier New" charset="0"/>
                <a:ea typeface="Courier New" charset="0"/>
                <a:cs typeface="Courier New" charset="0"/>
              </a:rPr>
              <a:t>0;</a:t>
            </a:r>
          </a:p>
          <a:p>
            <a:pPr marL="0" indent="0">
              <a:buNone/>
            </a:pPr>
            <a:r>
              <a:rPr lang="en-US" sz="2000" dirty="0" smtClean="0">
                <a:latin typeface="Courier New" charset="0"/>
                <a:ea typeface="Courier New" charset="0"/>
                <a:cs typeface="Courier New" charset="0"/>
              </a:rPr>
              <a:t>}</a:t>
            </a:r>
            <a:endParaRPr lang="en-US" sz="2000" dirty="0">
              <a:latin typeface="Courier New" charset="0"/>
              <a:ea typeface="Courier New" charset="0"/>
              <a:cs typeface="Courier New" charset="0"/>
            </a:endParaRPr>
          </a:p>
        </p:txBody>
      </p:sp>
      <p:sp>
        <p:nvSpPr>
          <p:cNvPr id="4" name="TextBox 3"/>
          <p:cNvSpPr txBox="1"/>
          <p:nvPr/>
        </p:nvSpPr>
        <p:spPr>
          <a:xfrm>
            <a:off x="8455282" y="534838"/>
            <a:ext cx="3555906" cy="2862322"/>
          </a:xfrm>
          <a:prstGeom prst="rect">
            <a:avLst/>
          </a:prstGeom>
          <a:noFill/>
        </p:spPr>
        <p:txBody>
          <a:bodyPr wrap="square" rtlCol="0">
            <a:spAutoFit/>
          </a:bodyPr>
          <a:lstStyle/>
          <a:p>
            <a:r>
              <a:rPr lang="en-US" dirty="0" smtClean="0"/>
              <a:t>Notice the following:</a:t>
            </a:r>
          </a:p>
          <a:p>
            <a:pPr marL="285750" indent="-285750">
              <a:buFont typeface="Arial" charset="0"/>
              <a:buChar char="•"/>
            </a:pPr>
            <a:r>
              <a:rPr lang="en-US" dirty="0" smtClean="0"/>
              <a:t>Header comment </a:t>
            </a:r>
            <a:r>
              <a:rPr lang="mr-IN" dirty="0" smtClean="0"/>
              <a:t>–</a:t>
            </a:r>
            <a:r>
              <a:rPr lang="en-US" dirty="0" smtClean="0"/>
              <a:t> should always have a header comment</a:t>
            </a:r>
          </a:p>
          <a:p>
            <a:pPr marL="285750" indent="-285750">
              <a:buFont typeface="Arial" charset="0"/>
              <a:buChar char="•"/>
            </a:pPr>
            <a:r>
              <a:rPr lang="en-US" dirty="0" smtClean="0"/>
              <a:t>Additional line of output</a:t>
            </a:r>
          </a:p>
          <a:p>
            <a:pPr marL="285750" indent="-285750">
              <a:buFont typeface="Arial" charset="0"/>
              <a:buChar char="•"/>
            </a:pPr>
            <a:r>
              <a:rPr lang="en-US" dirty="0" smtClean="0"/>
              <a:t>Another way of commenting (use of   </a:t>
            </a:r>
            <a:r>
              <a:rPr lang="en-US" dirty="0" smtClean="0">
                <a:latin typeface="Courier New" charset="0"/>
                <a:ea typeface="Courier New" charset="0"/>
                <a:cs typeface="Courier New" charset="0"/>
              </a:rPr>
              <a:t>//</a:t>
            </a:r>
            <a:r>
              <a:rPr lang="en-US" dirty="0" smtClean="0"/>
              <a:t>   for single line comments)</a:t>
            </a:r>
          </a:p>
          <a:p>
            <a:pPr marL="285750" indent="-285750">
              <a:buFont typeface="Arial" charset="0"/>
              <a:buChar char="•"/>
            </a:pPr>
            <a:r>
              <a:rPr lang="en-US" dirty="0" smtClean="0"/>
              <a:t>Indentation of comments</a:t>
            </a:r>
          </a:p>
          <a:p>
            <a:pPr marL="285750" indent="-285750">
              <a:buFont typeface="Arial" charset="0"/>
              <a:buChar char="•"/>
            </a:pPr>
            <a:endParaRPr lang="en-US" dirty="0" smtClean="0"/>
          </a:p>
          <a:p>
            <a:pPr marL="285750" indent="-285750">
              <a:buFont typeface="Arial" charset="0"/>
              <a:buChar char="•"/>
            </a:pPr>
            <a:endParaRPr lang="en-US" dirty="0"/>
          </a:p>
        </p:txBody>
      </p:sp>
    </p:spTree>
    <p:extLst>
      <p:ext uri="{BB962C8B-B14F-4D97-AF65-F5344CB8AC3E}">
        <p14:creationId xmlns:p14="http://schemas.microsoft.com/office/powerpoint/2010/main" val="570339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560" y="534838"/>
            <a:ext cx="11459514" cy="4743015"/>
          </a:xfrm>
          <a:ln>
            <a:solidFill>
              <a:schemeClr val="tx1"/>
            </a:solidFill>
          </a:ln>
        </p:spPr>
        <p:txBody>
          <a:bodyPr>
            <a:normAutofit/>
          </a:bodyPr>
          <a:lstStyle/>
          <a:p>
            <a:pPr marL="0" indent="0">
              <a:buNone/>
            </a:pPr>
            <a:r>
              <a:rPr lang="en-US" sz="2000" dirty="0" smtClean="0">
                <a:latin typeface="Courier New" charset="0"/>
                <a:ea typeface="Courier New" charset="0"/>
                <a:cs typeface="Courier New" charset="0"/>
              </a:rPr>
              <a:t>/* prog2_3.c   page 15 in book</a:t>
            </a:r>
            <a:endParaRPr lang="en-US" sz="2000" dirty="0">
              <a:latin typeface="Courier New" charset="0"/>
              <a:ea typeface="Courier New" charset="0"/>
              <a:cs typeface="Courier New" charset="0"/>
            </a:endParaRPr>
          </a:p>
          <a:p>
            <a:pPr marL="0" indent="0">
              <a:buNone/>
            </a:pPr>
            <a:r>
              <a:rPr lang="en-US" sz="2000" dirty="0">
                <a:latin typeface="Courier New" charset="0"/>
                <a:ea typeface="Courier New" charset="0"/>
                <a:cs typeface="Courier New" charset="0"/>
              </a:rPr>
              <a:t> </a:t>
            </a:r>
            <a:r>
              <a:rPr lang="en-US" sz="2000" dirty="0" smtClean="0">
                <a:latin typeface="Courier New" charset="0"/>
                <a:ea typeface="Courier New" charset="0"/>
                <a:cs typeface="Courier New" charset="0"/>
              </a:rPr>
              <a:t>  but with print statements from my previous example</a:t>
            </a:r>
          </a:p>
          <a:p>
            <a:pPr marL="0" indent="0">
              <a:buNone/>
            </a:pPr>
            <a:r>
              <a:rPr lang="en-US" sz="2000" dirty="0">
                <a:latin typeface="Courier New" charset="0"/>
                <a:ea typeface="Courier New" charset="0"/>
                <a:cs typeface="Courier New" charset="0"/>
              </a:rPr>
              <a:t> </a:t>
            </a:r>
            <a:r>
              <a:rPr lang="en-US" sz="2000" dirty="0" smtClean="0">
                <a:latin typeface="Courier New" charset="0"/>
                <a:ea typeface="Courier New" charset="0"/>
                <a:cs typeface="Courier New" charset="0"/>
              </a:rPr>
              <a:t>  shows how to print </a:t>
            </a:r>
            <a:r>
              <a:rPr lang="en-US" sz="2000" dirty="0" err="1" smtClean="0">
                <a:latin typeface="Courier New" charset="0"/>
                <a:ea typeface="Courier New" charset="0"/>
                <a:cs typeface="Courier New" charset="0"/>
              </a:rPr>
              <a:t>mulitple</a:t>
            </a:r>
            <a:r>
              <a:rPr lang="en-US" sz="2000" dirty="0" smtClean="0">
                <a:latin typeface="Courier New" charset="0"/>
                <a:ea typeface="Courier New" charset="0"/>
                <a:cs typeface="Courier New" charset="0"/>
              </a:rPr>
              <a:t> lines of output with one print statement </a:t>
            </a:r>
          </a:p>
          <a:p>
            <a:pPr marL="0" indent="0">
              <a:buNone/>
            </a:pPr>
            <a:r>
              <a:rPr lang="en-US" sz="2000" dirty="0" smtClean="0">
                <a:latin typeface="Courier New" charset="0"/>
                <a:ea typeface="Courier New" charset="0"/>
                <a:cs typeface="Courier New" charset="0"/>
              </a:rPr>
              <a:t>*/</a:t>
            </a:r>
            <a:endParaRPr lang="en-US" sz="2000" dirty="0">
              <a:latin typeface="Courier New" charset="0"/>
              <a:ea typeface="Courier New" charset="0"/>
              <a:cs typeface="Courier New" charset="0"/>
            </a:endParaRPr>
          </a:p>
          <a:p>
            <a:pPr marL="0" indent="0">
              <a:buNone/>
            </a:pPr>
            <a:r>
              <a:rPr lang="en-US" sz="900" dirty="0">
                <a:latin typeface="Courier New" charset="0"/>
                <a:ea typeface="Courier New" charset="0"/>
                <a:cs typeface="Courier New" charset="0"/>
              </a:rPr>
              <a:t> </a:t>
            </a:r>
          </a:p>
          <a:p>
            <a:pPr marL="0" indent="0">
              <a:buNone/>
            </a:pPr>
            <a:r>
              <a:rPr lang="en-US" sz="2000" dirty="0">
                <a:latin typeface="Courier New" charset="0"/>
                <a:ea typeface="Courier New" charset="0"/>
                <a:cs typeface="Courier New" charset="0"/>
              </a:rPr>
              <a:t>#include &lt;</a:t>
            </a:r>
            <a:r>
              <a:rPr lang="en-US" sz="2000" dirty="0" err="1">
                <a:latin typeface="Courier New" charset="0"/>
                <a:ea typeface="Courier New" charset="0"/>
                <a:cs typeface="Courier New" charset="0"/>
              </a:rPr>
              <a:t>stdio.h</a:t>
            </a:r>
            <a:r>
              <a:rPr lang="en-US" sz="2000" dirty="0">
                <a:latin typeface="Courier New" charset="0"/>
                <a:ea typeface="Courier New" charset="0"/>
                <a:cs typeface="Courier New" charset="0"/>
              </a:rPr>
              <a:t>&gt;</a:t>
            </a:r>
          </a:p>
          <a:p>
            <a:pPr marL="0" indent="0">
              <a:buNone/>
            </a:pPr>
            <a:r>
              <a:rPr lang="en-US" sz="900" dirty="0">
                <a:latin typeface="Courier New" charset="0"/>
                <a:ea typeface="Courier New" charset="0"/>
                <a:cs typeface="Courier New" charset="0"/>
              </a:rPr>
              <a:t> </a:t>
            </a:r>
          </a:p>
          <a:p>
            <a:pPr marL="0" indent="0">
              <a:buNone/>
            </a:pPr>
            <a:r>
              <a:rPr lang="en-US" sz="2000" dirty="0" err="1">
                <a:latin typeface="Courier New" charset="0"/>
                <a:ea typeface="Courier New" charset="0"/>
                <a:cs typeface="Courier New" charset="0"/>
              </a:rPr>
              <a:t>int</a:t>
            </a:r>
            <a:r>
              <a:rPr lang="en-US" sz="2000" dirty="0">
                <a:latin typeface="Courier New" charset="0"/>
                <a:ea typeface="Courier New" charset="0"/>
                <a:cs typeface="Courier New" charset="0"/>
              </a:rPr>
              <a:t> main (void) </a:t>
            </a:r>
            <a:r>
              <a:rPr lang="en-US" sz="2000" dirty="0" smtClean="0">
                <a:latin typeface="Courier New" charset="0"/>
                <a:ea typeface="Courier New" charset="0"/>
                <a:cs typeface="Courier New" charset="0"/>
              </a:rPr>
              <a:t> {</a:t>
            </a:r>
          </a:p>
          <a:p>
            <a:pPr marL="0" indent="0">
              <a:buNone/>
            </a:pPr>
            <a:r>
              <a:rPr lang="en-US" sz="2000" dirty="0" smtClean="0">
                <a:latin typeface="Courier New" charset="0"/>
                <a:ea typeface="Courier New" charset="0"/>
                <a:cs typeface="Courier New" charset="0"/>
              </a:rPr>
              <a:t>   // print two lines to the screen</a:t>
            </a:r>
          </a:p>
          <a:p>
            <a:pPr marL="0" indent="0">
              <a:buNone/>
            </a:pPr>
            <a:r>
              <a:rPr lang="en-US" sz="2000" dirty="0" smtClean="0">
                <a:latin typeface="Courier New" charset="0"/>
                <a:ea typeface="Courier New" charset="0"/>
                <a:cs typeface="Courier New" charset="0"/>
              </a:rPr>
              <a:t>   </a:t>
            </a:r>
            <a:r>
              <a:rPr lang="en-US" sz="2000" dirty="0" err="1" smtClean="0">
                <a:latin typeface="Courier New" charset="0"/>
                <a:ea typeface="Courier New" charset="0"/>
                <a:cs typeface="Courier New" charset="0"/>
              </a:rPr>
              <a:t>printf</a:t>
            </a:r>
            <a:r>
              <a:rPr lang="en-US" sz="2000" dirty="0" smtClean="0">
                <a:latin typeface="Courier New" charset="0"/>
                <a:ea typeface="Courier New" charset="0"/>
                <a:cs typeface="Courier New" charset="0"/>
              </a:rPr>
              <a:t>("\</a:t>
            </a:r>
            <a:r>
              <a:rPr lang="en-US" sz="2000" dirty="0" err="1" smtClean="0">
                <a:latin typeface="Courier New" charset="0"/>
                <a:ea typeface="Courier New" charset="0"/>
                <a:cs typeface="Courier New" charset="0"/>
              </a:rPr>
              <a:t>nProgramming</a:t>
            </a:r>
            <a:r>
              <a:rPr lang="en-US" sz="2000" dirty="0" smtClean="0">
                <a:latin typeface="Courier New" charset="0"/>
                <a:ea typeface="Courier New" charset="0"/>
                <a:cs typeface="Courier New" charset="0"/>
              </a:rPr>
              <a:t> is fun.\</a:t>
            </a:r>
            <a:r>
              <a:rPr lang="en-US" sz="2000" dirty="0" err="1" smtClean="0">
                <a:latin typeface="Courier New" charset="0"/>
                <a:ea typeface="Courier New" charset="0"/>
                <a:cs typeface="Courier New" charset="0"/>
              </a:rPr>
              <a:t>nI’m</a:t>
            </a:r>
            <a:r>
              <a:rPr lang="en-US" sz="2000" dirty="0" smtClean="0">
                <a:latin typeface="Courier New" charset="0"/>
                <a:ea typeface="Courier New" charset="0"/>
                <a:cs typeface="Courier New" charset="0"/>
              </a:rPr>
              <a:t> going to love this class!!\n\n");</a:t>
            </a:r>
          </a:p>
          <a:p>
            <a:pPr marL="0" indent="0">
              <a:buNone/>
            </a:pPr>
            <a:endParaRPr lang="en-US" sz="9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return </a:t>
            </a:r>
            <a:r>
              <a:rPr lang="en-US" sz="2000" dirty="0">
                <a:latin typeface="Courier New" charset="0"/>
                <a:ea typeface="Courier New" charset="0"/>
                <a:cs typeface="Courier New" charset="0"/>
              </a:rPr>
              <a:t>0;</a:t>
            </a:r>
          </a:p>
          <a:p>
            <a:pPr marL="0" indent="0">
              <a:buNone/>
            </a:pPr>
            <a:r>
              <a:rPr lang="en-US" sz="2000" dirty="0" smtClean="0">
                <a:latin typeface="Courier New" charset="0"/>
                <a:ea typeface="Courier New" charset="0"/>
                <a:cs typeface="Courier New" charset="0"/>
              </a:rPr>
              <a:t>}</a:t>
            </a:r>
            <a:endParaRPr lang="en-US" sz="2000" dirty="0">
              <a:latin typeface="Courier New" charset="0"/>
              <a:ea typeface="Courier New" charset="0"/>
              <a:cs typeface="Courier New" charset="0"/>
            </a:endParaRPr>
          </a:p>
        </p:txBody>
      </p:sp>
      <p:sp>
        <p:nvSpPr>
          <p:cNvPr id="2" name="TextBox 1"/>
          <p:cNvSpPr txBox="1"/>
          <p:nvPr/>
        </p:nvSpPr>
        <p:spPr>
          <a:xfrm>
            <a:off x="379560" y="5502442"/>
            <a:ext cx="7705661" cy="923330"/>
          </a:xfrm>
          <a:prstGeom prst="rect">
            <a:avLst/>
          </a:prstGeom>
          <a:noFill/>
        </p:spPr>
        <p:txBody>
          <a:bodyPr wrap="square" rtlCol="0">
            <a:spAutoFit/>
          </a:bodyPr>
          <a:lstStyle/>
          <a:p>
            <a:r>
              <a:rPr lang="en-US" dirty="0" smtClean="0">
                <a:latin typeface="Courier New" charset="0"/>
                <a:ea typeface="Courier New" charset="0"/>
                <a:cs typeface="Courier New" charset="0"/>
              </a:rPr>
              <a:t>Programming </a:t>
            </a:r>
            <a:r>
              <a:rPr lang="en-US" dirty="0">
                <a:latin typeface="Courier New" charset="0"/>
                <a:ea typeface="Courier New" charset="0"/>
                <a:cs typeface="Courier New" charset="0"/>
              </a:rPr>
              <a:t>is fun. </a:t>
            </a:r>
          </a:p>
          <a:p>
            <a:r>
              <a:rPr lang="en-US" dirty="0" smtClean="0">
                <a:latin typeface="Courier New" charset="0"/>
                <a:ea typeface="Courier New" charset="0"/>
                <a:cs typeface="Courier New" charset="0"/>
              </a:rPr>
              <a:t>I’m </a:t>
            </a:r>
            <a:r>
              <a:rPr lang="en-US" dirty="0">
                <a:latin typeface="Courier New" charset="0"/>
                <a:ea typeface="Courier New" charset="0"/>
                <a:cs typeface="Courier New" charset="0"/>
              </a:rPr>
              <a:t>going to love this class! </a:t>
            </a:r>
          </a:p>
          <a:p>
            <a:endParaRPr lang="en-US" dirty="0"/>
          </a:p>
        </p:txBody>
      </p:sp>
    </p:spTree>
    <p:extLst>
      <p:ext uri="{BB962C8B-B14F-4D97-AF65-F5344CB8AC3E}">
        <p14:creationId xmlns:p14="http://schemas.microsoft.com/office/powerpoint/2010/main" val="36662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561" y="278969"/>
            <a:ext cx="7493578" cy="6261315"/>
          </a:xfrm>
          <a:ln>
            <a:solidFill>
              <a:schemeClr val="tx1"/>
            </a:solidFill>
          </a:ln>
        </p:spPr>
        <p:txBody>
          <a:bodyPr>
            <a:normAutofit fontScale="85000" lnSpcReduction="20000"/>
          </a:bodyPr>
          <a:lstStyle/>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a:t>
            </a:r>
            <a:endParaRPr lang="en-US" sz="2000" dirty="0">
              <a:solidFill>
                <a:srgbClr val="0000FF"/>
              </a:solidFill>
              <a:latin typeface="Courier New" charset="0"/>
              <a:ea typeface="Courier New" charset="0"/>
              <a:cs typeface="Courier New" charset="0"/>
            </a:endParaRPr>
          </a:p>
          <a:p>
            <a:pPr marL="0" indent="0">
              <a:buNone/>
            </a:pPr>
            <a:r>
              <a:rPr lang="en-US" sz="2000" dirty="0">
                <a:solidFill>
                  <a:srgbClr val="0000FF"/>
                </a:solidFill>
                <a:latin typeface="Courier New" charset="0"/>
                <a:ea typeface="Courier New" charset="0"/>
                <a:cs typeface="Courier New" charset="0"/>
              </a:rPr>
              <a:t>    prog2_4.c       Displaying Variables</a:t>
            </a:r>
          </a:p>
          <a:p>
            <a:pPr marL="0" indent="0">
              <a:buNone/>
            </a:pPr>
            <a:r>
              <a:rPr lang="en-US" sz="1000" dirty="0">
                <a:solidFill>
                  <a:srgbClr val="0000FF"/>
                </a:solidFill>
                <a:latin typeface="Courier New" charset="0"/>
                <a:ea typeface="Courier New" charset="0"/>
                <a:cs typeface="Courier New" charset="0"/>
              </a:rPr>
              <a:t> </a:t>
            </a:r>
          </a:p>
          <a:p>
            <a:pPr marL="0" indent="0">
              <a:buNone/>
            </a:pPr>
            <a:r>
              <a:rPr lang="en-US" sz="2000" dirty="0">
                <a:solidFill>
                  <a:srgbClr val="0000FF"/>
                </a:solidFill>
                <a:latin typeface="Courier New" charset="0"/>
                <a:ea typeface="Courier New" charset="0"/>
                <a:cs typeface="Courier New" charset="0"/>
              </a:rPr>
              <a:t>    Program 2.4, on page 15</a:t>
            </a:r>
          </a:p>
          <a:p>
            <a:pPr marL="0" indent="0">
              <a:buNone/>
            </a:pPr>
            <a:r>
              <a:rPr lang="en-US" sz="2000" dirty="0">
                <a:solidFill>
                  <a:srgbClr val="0000FF"/>
                </a:solidFill>
                <a:latin typeface="Courier New" charset="0"/>
                <a:ea typeface="Courier New" charset="0"/>
                <a:cs typeface="Courier New" charset="0"/>
              </a:rPr>
              <a:t>    with an added line or two of </a:t>
            </a:r>
            <a:r>
              <a:rPr lang="en-US" sz="2000" dirty="0" smtClean="0">
                <a:solidFill>
                  <a:srgbClr val="0000FF"/>
                </a:solidFill>
                <a:latin typeface="Courier New" charset="0"/>
                <a:ea typeface="Courier New" charset="0"/>
                <a:cs typeface="Courier New" charset="0"/>
              </a:rPr>
              <a:t>code</a:t>
            </a:r>
            <a:endParaRPr lang="en-US" sz="1000" dirty="0">
              <a:solidFill>
                <a:srgbClr val="0000FF"/>
              </a:solidFill>
              <a:latin typeface="Courier New" charset="0"/>
              <a:ea typeface="Courier New" charset="0"/>
              <a:cs typeface="Courier New" charset="0"/>
            </a:endParaRPr>
          </a:p>
          <a:p>
            <a:pPr marL="0" indent="0">
              <a:buNone/>
            </a:pPr>
            <a:r>
              <a:rPr lang="en-US" sz="2000" dirty="0" smtClean="0">
                <a:solidFill>
                  <a:srgbClr val="0000FF"/>
                </a:solidFill>
                <a:latin typeface="Courier New" charset="0"/>
                <a:ea typeface="Courier New" charset="0"/>
                <a:cs typeface="Courier New" charset="0"/>
              </a:rPr>
              <a:t>--------------------------------------------------*/</a:t>
            </a:r>
            <a:r>
              <a:rPr lang="en-US" sz="2000" dirty="0" smtClean="0">
                <a:solidFill>
                  <a:srgbClr val="0000FF"/>
                </a:solidFill>
                <a:effectLst/>
                <a:latin typeface="Courier New" charset="0"/>
                <a:ea typeface="Courier New" charset="0"/>
                <a:cs typeface="Courier New" charset="0"/>
              </a:rPr>
              <a:t> </a:t>
            </a:r>
            <a:r>
              <a:rPr lang="en-US" sz="2000" dirty="0">
                <a:latin typeface="Courier New" charset="0"/>
                <a:ea typeface="Courier New" charset="0"/>
                <a:cs typeface="Courier New" charset="0"/>
              </a:rPr>
              <a:t> </a:t>
            </a:r>
          </a:p>
          <a:p>
            <a:pPr marL="0" indent="0">
              <a:buNone/>
            </a:pPr>
            <a:r>
              <a:rPr lang="en-US" sz="2000" dirty="0">
                <a:latin typeface="Courier New" charset="0"/>
                <a:ea typeface="Courier New" charset="0"/>
                <a:cs typeface="Courier New" charset="0"/>
              </a:rPr>
              <a:t>#include &lt;</a:t>
            </a:r>
            <a:r>
              <a:rPr lang="en-US" sz="2000" dirty="0" err="1">
                <a:latin typeface="Courier New" charset="0"/>
                <a:ea typeface="Courier New" charset="0"/>
                <a:cs typeface="Courier New" charset="0"/>
              </a:rPr>
              <a:t>stdio.h</a:t>
            </a:r>
            <a:r>
              <a:rPr lang="en-US" sz="2000" dirty="0">
                <a:latin typeface="Courier New" charset="0"/>
                <a:ea typeface="Courier New" charset="0"/>
                <a:cs typeface="Courier New" charset="0"/>
              </a:rPr>
              <a:t>&gt;</a:t>
            </a:r>
          </a:p>
          <a:p>
            <a:pPr marL="0" indent="0">
              <a:buNone/>
            </a:pPr>
            <a:r>
              <a:rPr lang="en-US" sz="1000" dirty="0">
                <a:latin typeface="Courier New" charset="0"/>
                <a:ea typeface="Courier New" charset="0"/>
                <a:cs typeface="Courier New" charset="0"/>
              </a:rPr>
              <a:t> </a:t>
            </a:r>
          </a:p>
          <a:p>
            <a:pPr marL="0" indent="0">
              <a:buNone/>
            </a:pPr>
            <a:r>
              <a:rPr lang="en-US" sz="2000" dirty="0" err="1">
                <a:latin typeface="Courier New" charset="0"/>
                <a:ea typeface="Courier New" charset="0"/>
                <a:cs typeface="Courier New" charset="0"/>
              </a:rPr>
              <a:t>int</a:t>
            </a:r>
            <a:r>
              <a:rPr lang="en-US" sz="2000" dirty="0">
                <a:latin typeface="Courier New" charset="0"/>
                <a:ea typeface="Courier New" charset="0"/>
                <a:cs typeface="Courier New" charset="0"/>
              </a:rPr>
              <a:t> main (void) </a:t>
            </a:r>
            <a:r>
              <a:rPr lang="en-US" sz="2000" dirty="0" smtClean="0">
                <a:latin typeface="Courier New" charset="0"/>
                <a:ea typeface="Courier New" charset="0"/>
                <a:cs typeface="Courier New" charset="0"/>
              </a:rPr>
              <a:t> {</a:t>
            </a:r>
          </a:p>
          <a:p>
            <a:pPr marL="0" indent="0">
              <a:buNone/>
            </a:pPr>
            <a:r>
              <a:rPr lang="en-US" sz="2000" dirty="0">
                <a:latin typeface="Courier New" charset="0"/>
                <a:ea typeface="Courier New" charset="0"/>
                <a:cs typeface="Courier New" charset="0"/>
              </a:rPr>
              <a:t> </a:t>
            </a:r>
            <a:r>
              <a:rPr lang="en-US" sz="2000" dirty="0" smtClean="0">
                <a:latin typeface="Courier New" charset="0"/>
                <a:ea typeface="Courier New" charset="0"/>
                <a:cs typeface="Courier New" charset="0"/>
              </a:rPr>
              <a:t>  // declaring an integer variable called “sum”</a:t>
            </a:r>
            <a:endParaRPr lang="en-US" sz="20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a:t>
            </a:r>
            <a:r>
              <a:rPr lang="en-US" sz="2000" dirty="0" err="1" smtClean="0">
                <a:solidFill>
                  <a:srgbClr val="0000FF"/>
                </a:solidFill>
                <a:latin typeface="Courier New" charset="0"/>
                <a:ea typeface="Courier New" charset="0"/>
                <a:cs typeface="Courier New" charset="0"/>
              </a:rPr>
              <a:t>int</a:t>
            </a:r>
            <a:r>
              <a:rPr lang="en-US" sz="2000" dirty="0" smtClean="0">
                <a:solidFill>
                  <a:srgbClr val="0000FF"/>
                </a:solidFill>
                <a:latin typeface="Courier New" charset="0"/>
                <a:ea typeface="Courier New" charset="0"/>
                <a:cs typeface="Courier New" charset="0"/>
              </a:rPr>
              <a:t> sum;</a:t>
            </a:r>
          </a:p>
          <a:p>
            <a:pPr marL="0" indent="0">
              <a:buNone/>
            </a:pPr>
            <a:endParaRPr lang="en-US" sz="2000" dirty="0" smtClean="0">
              <a:solidFill>
                <a:srgbClr val="0000FF"/>
              </a:solidFill>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sum = 50 + 25;</a:t>
            </a:r>
            <a:endParaRPr lang="en-US" sz="9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a:t>
            </a:r>
            <a:r>
              <a:rPr lang="en-US" sz="2000" dirty="0" err="1" smtClean="0">
                <a:latin typeface="Courier New" charset="0"/>
                <a:ea typeface="Courier New" charset="0"/>
                <a:cs typeface="Courier New" charset="0"/>
              </a:rPr>
              <a:t>printf</a:t>
            </a:r>
            <a:r>
              <a:rPr lang="en-US" sz="2000" dirty="0" smtClean="0">
                <a:latin typeface="Courier New" charset="0"/>
                <a:ea typeface="Courier New" charset="0"/>
                <a:cs typeface="Courier New" charset="0"/>
              </a:rPr>
              <a:t>(“\</a:t>
            </a:r>
            <a:r>
              <a:rPr lang="en-US" sz="2000" dirty="0" err="1" smtClean="0">
                <a:latin typeface="Courier New" charset="0"/>
                <a:ea typeface="Courier New" charset="0"/>
                <a:cs typeface="Courier New" charset="0"/>
              </a:rPr>
              <a:t>nThe</a:t>
            </a:r>
            <a:r>
              <a:rPr lang="en-US" sz="2000" dirty="0" smtClean="0">
                <a:latin typeface="Courier New" charset="0"/>
                <a:ea typeface="Courier New" charset="0"/>
                <a:cs typeface="Courier New" charset="0"/>
              </a:rPr>
              <a:t> sum of 50 and 25 is </a:t>
            </a:r>
            <a:r>
              <a:rPr lang="en-US" sz="2000" dirty="0" smtClean="0">
                <a:solidFill>
                  <a:srgbClr val="0000FF"/>
                </a:solidFill>
                <a:latin typeface="Courier New" charset="0"/>
                <a:ea typeface="Courier New" charset="0"/>
                <a:cs typeface="Courier New" charset="0"/>
              </a:rPr>
              <a:t>%</a:t>
            </a:r>
            <a:r>
              <a:rPr lang="en-US" sz="2000" dirty="0" err="1" smtClean="0">
                <a:solidFill>
                  <a:srgbClr val="0000FF"/>
                </a:solidFill>
                <a:latin typeface="Courier New" charset="0"/>
                <a:ea typeface="Courier New" charset="0"/>
                <a:cs typeface="Courier New" charset="0"/>
              </a:rPr>
              <a:t>i</a:t>
            </a:r>
            <a:r>
              <a:rPr lang="en-US" sz="2000" dirty="0" smtClean="0">
                <a:latin typeface="Courier New" charset="0"/>
                <a:ea typeface="Courier New" charset="0"/>
                <a:cs typeface="Courier New" charset="0"/>
              </a:rPr>
              <a:t>.\n”, </a:t>
            </a:r>
            <a:r>
              <a:rPr lang="en-US" sz="2000" dirty="0" smtClean="0">
                <a:solidFill>
                  <a:srgbClr val="0000FF"/>
                </a:solidFill>
                <a:latin typeface="Courier New" charset="0"/>
                <a:ea typeface="Courier New" charset="0"/>
                <a:cs typeface="Courier New" charset="0"/>
              </a:rPr>
              <a:t>sum</a:t>
            </a:r>
            <a:r>
              <a:rPr lang="en-US" sz="2000" dirty="0" smtClean="0">
                <a:latin typeface="Courier New" charset="0"/>
                <a:ea typeface="Courier New" charset="0"/>
                <a:cs typeface="Courier New" charset="0"/>
              </a:rPr>
              <a:t>);</a:t>
            </a:r>
          </a:p>
          <a:p>
            <a:pPr marL="0" indent="0">
              <a:buNone/>
            </a:pPr>
            <a:endParaRPr lang="en-US" sz="20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sum = sum + 100;</a:t>
            </a:r>
            <a:endParaRPr lang="en-US" sz="2000" dirty="0">
              <a:solidFill>
                <a:srgbClr val="0000FF"/>
              </a:solidFill>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a:t>
            </a:r>
            <a:r>
              <a:rPr lang="en-US" sz="2000" dirty="0" err="1" smtClean="0">
                <a:latin typeface="Courier New" charset="0"/>
                <a:ea typeface="Courier New" charset="0"/>
                <a:cs typeface="Courier New" charset="0"/>
              </a:rPr>
              <a:t>printf</a:t>
            </a:r>
            <a:r>
              <a:rPr lang="en-US" sz="2000" dirty="0" smtClean="0">
                <a:latin typeface="Courier New" charset="0"/>
                <a:ea typeface="Courier New" charset="0"/>
                <a:cs typeface="Courier New" charset="0"/>
              </a:rPr>
              <a:t>(“\</a:t>
            </a:r>
            <a:r>
              <a:rPr lang="en-US" sz="2000" dirty="0" err="1" smtClean="0">
                <a:latin typeface="Courier New" charset="0"/>
                <a:ea typeface="Courier New" charset="0"/>
                <a:cs typeface="Courier New" charset="0"/>
              </a:rPr>
              <a:t>nNow</a:t>
            </a:r>
            <a:r>
              <a:rPr lang="en-US" sz="2000" dirty="0" smtClean="0">
                <a:latin typeface="Courier New" charset="0"/>
                <a:ea typeface="Courier New" charset="0"/>
                <a:cs typeface="Courier New" charset="0"/>
              </a:rPr>
              <a:t> sum is </a:t>
            </a:r>
            <a:r>
              <a:rPr lang="en-US" sz="2000" dirty="0" smtClean="0">
                <a:solidFill>
                  <a:srgbClr val="0000FF"/>
                </a:solidFill>
                <a:latin typeface="Courier New" charset="0"/>
                <a:ea typeface="Courier New" charset="0"/>
                <a:cs typeface="Courier New" charset="0"/>
              </a:rPr>
              <a:t>%</a:t>
            </a:r>
            <a:r>
              <a:rPr lang="en-US" sz="2000" dirty="0" err="1" smtClean="0">
                <a:solidFill>
                  <a:srgbClr val="0000FF"/>
                </a:solidFill>
                <a:latin typeface="Courier New" charset="0"/>
                <a:ea typeface="Courier New" charset="0"/>
                <a:cs typeface="Courier New" charset="0"/>
              </a:rPr>
              <a:t>i</a:t>
            </a:r>
            <a:r>
              <a:rPr lang="en-US" sz="2000" dirty="0" smtClean="0">
                <a:latin typeface="Courier New" charset="0"/>
                <a:ea typeface="Courier New" charset="0"/>
                <a:cs typeface="Courier New" charset="0"/>
              </a:rPr>
              <a:t>.\n”, </a:t>
            </a:r>
            <a:r>
              <a:rPr lang="en-US" sz="2000" dirty="0" smtClean="0">
                <a:solidFill>
                  <a:srgbClr val="0000FF"/>
                </a:solidFill>
                <a:latin typeface="Courier New" charset="0"/>
                <a:ea typeface="Courier New" charset="0"/>
                <a:cs typeface="Courier New" charset="0"/>
              </a:rPr>
              <a:t>sum</a:t>
            </a:r>
            <a:r>
              <a:rPr lang="en-US" sz="2000" dirty="0" smtClean="0">
                <a:latin typeface="Courier New" charset="0"/>
                <a:ea typeface="Courier New" charset="0"/>
                <a:cs typeface="Courier New" charset="0"/>
              </a:rPr>
              <a:t>);</a:t>
            </a:r>
          </a:p>
          <a:p>
            <a:pPr marL="0" indent="0">
              <a:buNone/>
            </a:pPr>
            <a:endParaRPr lang="en-US" sz="9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return </a:t>
            </a:r>
            <a:r>
              <a:rPr lang="en-US" sz="2000" dirty="0">
                <a:latin typeface="Courier New" charset="0"/>
                <a:ea typeface="Courier New" charset="0"/>
                <a:cs typeface="Courier New" charset="0"/>
              </a:rPr>
              <a:t>0;</a:t>
            </a:r>
          </a:p>
          <a:p>
            <a:pPr marL="0" indent="0">
              <a:buNone/>
            </a:pPr>
            <a:r>
              <a:rPr lang="en-US" sz="2000" dirty="0" smtClean="0">
                <a:latin typeface="Courier New" charset="0"/>
                <a:ea typeface="Courier New" charset="0"/>
                <a:cs typeface="Courier New" charset="0"/>
              </a:rPr>
              <a:t>}</a:t>
            </a:r>
            <a:endParaRPr lang="en-US" sz="2000" dirty="0">
              <a:latin typeface="Courier New" charset="0"/>
              <a:ea typeface="Courier New" charset="0"/>
              <a:cs typeface="Courier New" charset="0"/>
            </a:endParaRPr>
          </a:p>
        </p:txBody>
      </p:sp>
      <p:sp>
        <p:nvSpPr>
          <p:cNvPr id="4" name="TextBox 3"/>
          <p:cNvSpPr txBox="1"/>
          <p:nvPr/>
        </p:nvSpPr>
        <p:spPr>
          <a:xfrm>
            <a:off x="8105614" y="534838"/>
            <a:ext cx="3905574" cy="5909310"/>
          </a:xfrm>
          <a:prstGeom prst="rect">
            <a:avLst/>
          </a:prstGeom>
          <a:noFill/>
        </p:spPr>
        <p:txBody>
          <a:bodyPr wrap="square" rtlCol="0">
            <a:spAutoFit/>
          </a:bodyPr>
          <a:lstStyle/>
          <a:p>
            <a:r>
              <a:rPr lang="en-US" dirty="0" smtClean="0"/>
              <a:t>Notice the following:</a:t>
            </a:r>
          </a:p>
          <a:p>
            <a:pPr marL="285750" indent="-285750">
              <a:buFont typeface="Arial" charset="0"/>
              <a:buChar char="•"/>
            </a:pPr>
            <a:r>
              <a:rPr lang="en-US" dirty="0" smtClean="0"/>
              <a:t>Header comment (and other comments) </a:t>
            </a:r>
            <a:r>
              <a:rPr lang="mr-IN" dirty="0" smtClean="0"/>
              <a:t>–</a:t>
            </a:r>
            <a:r>
              <a:rPr lang="en-US" dirty="0" smtClean="0"/>
              <a:t> you can develop your own style, whatever you think looks nice and makes your code more readable</a:t>
            </a:r>
          </a:p>
          <a:p>
            <a:pPr marL="285750" indent="-285750">
              <a:buFont typeface="Arial" charset="0"/>
              <a:buChar char="•"/>
            </a:pPr>
            <a:r>
              <a:rPr lang="en-US" dirty="0" smtClean="0"/>
              <a:t>Declaration of an integer variable called   </a:t>
            </a:r>
            <a:r>
              <a:rPr lang="en-US" dirty="0" smtClean="0">
                <a:solidFill>
                  <a:srgbClr val="0000FF"/>
                </a:solidFill>
                <a:latin typeface="Courier New" charset="0"/>
                <a:ea typeface="Courier New" charset="0"/>
                <a:cs typeface="Courier New" charset="0"/>
              </a:rPr>
              <a:t>sum</a:t>
            </a:r>
            <a:endParaRPr lang="en-US" dirty="0" smtClean="0"/>
          </a:p>
          <a:p>
            <a:pPr marL="285750" indent="-285750">
              <a:buFont typeface="Arial" charset="0"/>
              <a:buChar char="•"/>
            </a:pPr>
            <a:r>
              <a:rPr lang="en-US" dirty="0" smtClean="0"/>
              <a:t>Assigning a value to  </a:t>
            </a:r>
            <a:r>
              <a:rPr lang="en-US" dirty="0" smtClean="0">
                <a:solidFill>
                  <a:srgbClr val="0000FF"/>
                </a:solidFill>
                <a:latin typeface="Courier New" charset="0"/>
                <a:ea typeface="Courier New" charset="0"/>
                <a:cs typeface="Courier New" charset="0"/>
              </a:rPr>
              <a:t>sum</a:t>
            </a:r>
            <a:r>
              <a:rPr lang="en-US" dirty="0"/>
              <a:t> </a:t>
            </a:r>
            <a:r>
              <a:rPr lang="en-US" dirty="0" smtClean="0"/>
              <a:t>  using arithmetic operation of addition</a:t>
            </a:r>
          </a:p>
          <a:p>
            <a:pPr marL="285750" indent="-285750">
              <a:buFont typeface="Arial" charset="0"/>
              <a:buChar char="•"/>
            </a:pPr>
            <a:r>
              <a:rPr lang="en-US" dirty="0" smtClean="0"/>
              <a:t>Print statement with two arguments, the string in quotes, and the value of the variable sum which will replace the   </a:t>
            </a:r>
            <a:r>
              <a:rPr lang="en-US" dirty="0" smtClean="0">
                <a:solidFill>
                  <a:srgbClr val="0000FF"/>
                </a:solidFill>
                <a:latin typeface="Courier New" charset="0"/>
                <a:ea typeface="Courier New" charset="0"/>
                <a:cs typeface="Courier New" charset="0"/>
              </a:rPr>
              <a:t>%</a:t>
            </a:r>
            <a:r>
              <a:rPr lang="en-US" dirty="0" err="1" smtClean="0">
                <a:solidFill>
                  <a:srgbClr val="0000FF"/>
                </a:solidFill>
                <a:latin typeface="Courier New" charset="0"/>
                <a:ea typeface="Courier New" charset="0"/>
                <a:cs typeface="Courier New" charset="0"/>
              </a:rPr>
              <a:t>i</a:t>
            </a:r>
            <a:r>
              <a:rPr lang="en-US" dirty="0" smtClean="0"/>
              <a:t>  format specifier when printed to the screen</a:t>
            </a:r>
            <a:endParaRPr lang="en-US" dirty="0" smtClean="0">
              <a:solidFill>
                <a:srgbClr val="0000FF"/>
              </a:solidFill>
              <a:latin typeface="Courier New" charset="0"/>
              <a:ea typeface="Courier New" charset="0"/>
              <a:cs typeface="Courier New" charset="0"/>
            </a:endParaRPr>
          </a:p>
          <a:p>
            <a:pPr marL="285750" indent="-285750">
              <a:buFont typeface="Arial" charset="0"/>
              <a:buChar char="•"/>
            </a:pPr>
            <a:r>
              <a:rPr lang="en-US" dirty="0" smtClean="0"/>
              <a:t>Reusing the variable  </a:t>
            </a:r>
            <a:r>
              <a:rPr lang="en-US" dirty="0" smtClean="0">
                <a:solidFill>
                  <a:srgbClr val="0000FF"/>
                </a:solidFill>
                <a:latin typeface="Courier New" charset="0"/>
                <a:ea typeface="Courier New" charset="0"/>
                <a:cs typeface="Courier New" charset="0"/>
              </a:rPr>
              <a:t>sum</a:t>
            </a:r>
            <a:r>
              <a:rPr lang="en-US" dirty="0" smtClean="0"/>
              <a:t> , assigning a new value to it, and printing its new value </a:t>
            </a:r>
          </a:p>
          <a:p>
            <a:pPr marL="285750" indent="-285750">
              <a:buFont typeface="Arial" charset="0"/>
              <a:buChar char="•"/>
            </a:pPr>
            <a:r>
              <a:rPr lang="en-US" dirty="0" smtClean="0"/>
              <a:t>Use of blank lines to break up logical groups code, for readability </a:t>
            </a:r>
          </a:p>
          <a:p>
            <a:pPr marL="285750" indent="-285750">
              <a:buFont typeface="Arial" charset="0"/>
              <a:buChar char="•"/>
            </a:pPr>
            <a:endParaRPr lang="en-US" dirty="0"/>
          </a:p>
        </p:txBody>
      </p:sp>
    </p:spTree>
    <p:extLst>
      <p:ext uri="{BB962C8B-B14F-4D97-AF65-F5344CB8AC3E}">
        <p14:creationId xmlns:p14="http://schemas.microsoft.com/office/powerpoint/2010/main" val="64419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561" y="278969"/>
            <a:ext cx="7493578" cy="6261315"/>
          </a:xfrm>
          <a:ln>
            <a:solidFill>
              <a:schemeClr val="tx1"/>
            </a:solidFill>
          </a:ln>
        </p:spPr>
        <p:txBody>
          <a:bodyPr>
            <a:normAutofit fontScale="92500" lnSpcReduction="10000"/>
          </a:bodyPr>
          <a:lstStyle/>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a:t>
            </a:r>
            <a:endParaRPr lang="en-US" sz="2000" dirty="0">
              <a:solidFill>
                <a:srgbClr val="0000FF"/>
              </a:solidFill>
              <a:latin typeface="Courier New" charset="0"/>
              <a:ea typeface="Courier New" charset="0"/>
              <a:cs typeface="Courier New" charset="0"/>
            </a:endParaRP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prog2_5.c   Displaying Multiple Variables</a:t>
            </a:r>
            <a:endParaRPr lang="en-US" sz="2000" dirty="0">
              <a:solidFill>
                <a:srgbClr val="0000FF"/>
              </a:solidFill>
              <a:latin typeface="Courier New" charset="0"/>
              <a:ea typeface="Courier New" charset="0"/>
              <a:cs typeface="Courier New" charset="0"/>
            </a:endParaRPr>
          </a:p>
          <a:p>
            <a:pPr marL="0" indent="0">
              <a:buNone/>
            </a:pPr>
            <a:r>
              <a:rPr lang="en-US" sz="1000" dirty="0">
                <a:solidFill>
                  <a:srgbClr val="0000FF"/>
                </a:solidFill>
                <a:latin typeface="Courier New" charset="0"/>
                <a:ea typeface="Courier New" charset="0"/>
                <a:cs typeface="Courier New" charset="0"/>
              </a:rPr>
              <a:t> </a:t>
            </a:r>
          </a:p>
          <a:p>
            <a:pPr marL="0" indent="0">
              <a:buNone/>
            </a:pPr>
            <a:r>
              <a:rPr lang="en-US" sz="2000" dirty="0">
                <a:solidFill>
                  <a:srgbClr val="0000FF"/>
                </a:solidFill>
                <a:latin typeface="Courier New" charset="0"/>
                <a:ea typeface="Courier New" charset="0"/>
                <a:cs typeface="Courier New" charset="0"/>
              </a:rPr>
              <a:t>    Program </a:t>
            </a:r>
            <a:r>
              <a:rPr lang="en-US" sz="2000" dirty="0" smtClean="0">
                <a:solidFill>
                  <a:srgbClr val="0000FF"/>
                </a:solidFill>
                <a:latin typeface="Courier New" charset="0"/>
                <a:ea typeface="Courier New" charset="0"/>
                <a:cs typeface="Courier New" charset="0"/>
              </a:rPr>
              <a:t>2.5, </a:t>
            </a:r>
            <a:r>
              <a:rPr lang="en-US" sz="2000" dirty="0">
                <a:solidFill>
                  <a:srgbClr val="0000FF"/>
                </a:solidFill>
                <a:latin typeface="Courier New" charset="0"/>
                <a:ea typeface="Courier New" charset="0"/>
                <a:cs typeface="Courier New" charset="0"/>
              </a:rPr>
              <a:t>on page </a:t>
            </a:r>
            <a:r>
              <a:rPr lang="en-US" sz="2000" dirty="0" smtClean="0">
                <a:solidFill>
                  <a:srgbClr val="0000FF"/>
                </a:solidFill>
                <a:latin typeface="Courier New" charset="0"/>
                <a:ea typeface="Courier New" charset="0"/>
                <a:cs typeface="Courier New" charset="0"/>
              </a:rPr>
              <a:t>17</a:t>
            </a:r>
            <a:endParaRPr lang="en-US" sz="2000" dirty="0">
              <a:solidFill>
                <a:srgbClr val="0000FF"/>
              </a:solidFill>
              <a:latin typeface="Courier New" charset="0"/>
              <a:ea typeface="Courier New" charset="0"/>
              <a:cs typeface="Courier New" charset="0"/>
            </a:endParaRPr>
          </a:p>
          <a:p>
            <a:pPr marL="0" indent="0">
              <a:buNone/>
            </a:pPr>
            <a:r>
              <a:rPr lang="en-US" sz="2000" dirty="0" smtClean="0">
                <a:solidFill>
                  <a:srgbClr val="0000FF"/>
                </a:solidFill>
                <a:latin typeface="Courier New" charset="0"/>
                <a:ea typeface="Courier New" charset="0"/>
                <a:cs typeface="Courier New" charset="0"/>
              </a:rPr>
              <a:t>----------------------------------------------*/</a:t>
            </a:r>
            <a:r>
              <a:rPr lang="en-US" sz="2000" dirty="0" smtClean="0">
                <a:solidFill>
                  <a:srgbClr val="0000FF"/>
                </a:solidFill>
                <a:effectLst/>
                <a:latin typeface="Courier New" charset="0"/>
                <a:ea typeface="Courier New" charset="0"/>
                <a:cs typeface="Courier New" charset="0"/>
              </a:rPr>
              <a:t> </a:t>
            </a:r>
            <a:r>
              <a:rPr lang="en-US" sz="2000" dirty="0">
                <a:latin typeface="Courier New" charset="0"/>
                <a:ea typeface="Courier New" charset="0"/>
                <a:cs typeface="Courier New" charset="0"/>
              </a:rPr>
              <a:t> </a:t>
            </a:r>
          </a:p>
          <a:p>
            <a:pPr marL="0" indent="0">
              <a:buNone/>
            </a:pPr>
            <a:r>
              <a:rPr lang="en-US" sz="2000" dirty="0">
                <a:latin typeface="Courier New" charset="0"/>
                <a:ea typeface="Courier New" charset="0"/>
                <a:cs typeface="Courier New" charset="0"/>
              </a:rPr>
              <a:t>#include &lt;</a:t>
            </a:r>
            <a:r>
              <a:rPr lang="en-US" sz="2000" dirty="0" err="1">
                <a:latin typeface="Courier New" charset="0"/>
                <a:ea typeface="Courier New" charset="0"/>
                <a:cs typeface="Courier New" charset="0"/>
              </a:rPr>
              <a:t>stdio.h</a:t>
            </a:r>
            <a:r>
              <a:rPr lang="en-US" sz="2000" dirty="0">
                <a:latin typeface="Courier New" charset="0"/>
                <a:ea typeface="Courier New" charset="0"/>
                <a:cs typeface="Courier New" charset="0"/>
              </a:rPr>
              <a:t>&gt;</a:t>
            </a:r>
          </a:p>
          <a:p>
            <a:pPr marL="0" indent="0">
              <a:buNone/>
            </a:pPr>
            <a:r>
              <a:rPr lang="en-US" sz="1000" dirty="0">
                <a:latin typeface="Courier New" charset="0"/>
                <a:ea typeface="Courier New" charset="0"/>
                <a:cs typeface="Courier New" charset="0"/>
              </a:rPr>
              <a:t> </a:t>
            </a:r>
          </a:p>
          <a:p>
            <a:pPr marL="0" indent="0">
              <a:buNone/>
            </a:pPr>
            <a:r>
              <a:rPr lang="en-US" sz="2000" dirty="0" err="1">
                <a:latin typeface="Courier New" charset="0"/>
                <a:ea typeface="Courier New" charset="0"/>
                <a:cs typeface="Courier New" charset="0"/>
              </a:rPr>
              <a:t>int</a:t>
            </a:r>
            <a:r>
              <a:rPr lang="en-US" sz="2000" dirty="0">
                <a:latin typeface="Courier New" charset="0"/>
                <a:ea typeface="Courier New" charset="0"/>
                <a:cs typeface="Courier New" charset="0"/>
              </a:rPr>
              <a:t> main (void) </a:t>
            </a:r>
            <a:r>
              <a:rPr lang="en-US" sz="2000" dirty="0" smtClean="0">
                <a:latin typeface="Courier New" charset="0"/>
                <a:ea typeface="Courier New" charset="0"/>
                <a:cs typeface="Courier New" charset="0"/>
              </a:rPr>
              <a:t> {</a:t>
            </a:r>
          </a:p>
          <a:p>
            <a:pPr marL="0" indent="0">
              <a:buNone/>
            </a:pPr>
            <a:r>
              <a:rPr lang="en-US" sz="2000" dirty="0" smtClean="0">
                <a:solidFill>
                  <a:srgbClr val="0000FF"/>
                </a:solidFill>
                <a:latin typeface="Courier New" charset="0"/>
                <a:ea typeface="Courier New" charset="0"/>
                <a:cs typeface="Courier New" charset="0"/>
              </a:rPr>
              <a:t>   </a:t>
            </a:r>
            <a:r>
              <a:rPr lang="en-US" sz="2000" dirty="0" err="1" smtClean="0">
                <a:solidFill>
                  <a:srgbClr val="0000FF"/>
                </a:solidFill>
                <a:latin typeface="Courier New" charset="0"/>
                <a:ea typeface="Courier New" charset="0"/>
                <a:cs typeface="Courier New" charset="0"/>
              </a:rPr>
              <a:t>int</a:t>
            </a:r>
            <a:r>
              <a:rPr lang="en-US" sz="2000" dirty="0" smtClean="0">
                <a:solidFill>
                  <a:srgbClr val="0000FF"/>
                </a:solidFill>
                <a:latin typeface="Courier New" charset="0"/>
                <a:ea typeface="Courier New" charset="0"/>
                <a:cs typeface="Courier New" charset="0"/>
              </a:rPr>
              <a:t> value1, value2, sum;</a:t>
            </a:r>
          </a:p>
          <a:p>
            <a:pPr marL="0" indent="0">
              <a:buNone/>
            </a:pPr>
            <a:r>
              <a:rPr lang="en-US" sz="2000" dirty="0" smtClean="0">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value1 = 50;</a:t>
            </a: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  value2 = 25;</a:t>
            </a:r>
          </a:p>
          <a:p>
            <a:pPr marL="0" indent="0">
              <a:buNone/>
            </a:pPr>
            <a:endParaRPr lang="en-US" sz="2000" dirty="0" smtClean="0">
              <a:solidFill>
                <a:srgbClr val="0000FF"/>
              </a:solidFill>
              <a:latin typeface="Courier New" charset="0"/>
              <a:ea typeface="Courier New" charset="0"/>
              <a:cs typeface="Courier New" charset="0"/>
            </a:endParaRP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  sum = value1 + value2;</a:t>
            </a:r>
            <a:endParaRPr lang="en-US" sz="9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a:t>
            </a:r>
            <a:r>
              <a:rPr lang="en-US" sz="2000" dirty="0" err="1" smtClean="0">
                <a:latin typeface="Courier New" charset="0"/>
                <a:ea typeface="Courier New" charset="0"/>
                <a:cs typeface="Courier New" charset="0"/>
              </a:rPr>
              <a:t>printf</a:t>
            </a:r>
            <a:r>
              <a:rPr lang="en-US" sz="2000" dirty="0" smtClean="0">
                <a:latin typeface="Courier New" charset="0"/>
                <a:ea typeface="Courier New" charset="0"/>
                <a:cs typeface="Courier New" charset="0"/>
              </a:rPr>
              <a:t>(“\</a:t>
            </a:r>
            <a:r>
              <a:rPr lang="en-US" sz="2000" dirty="0" err="1" smtClean="0">
                <a:latin typeface="Courier New" charset="0"/>
                <a:ea typeface="Courier New" charset="0"/>
                <a:cs typeface="Courier New" charset="0"/>
              </a:rPr>
              <a:t>nThe</a:t>
            </a:r>
            <a:r>
              <a:rPr lang="en-US" sz="2000" dirty="0" smtClean="0">
                <a:latin typeface="Courier New" charset="0"/>
                <a:ea typeface="Courier New" charset="0"/>
                <a:cs typeface="Courier New" charset="0"/>
              </a:rPr>
              <a:t> sum of </a:t>
            </a:r>
            <a:r>
              <a:rPr lang="en-US" sz="2000" dirty="0" smtClean="0">
                <a:solidFill>
                  <a:srgbClr val="0000FF"/>
                </a:solidFill>
                <a:latin typeface="Courier New" charset="0"/>
                <a:ea typeface="Courier New" charset="0"/>
                <a:cs typeface="Courier New" charset="0"/>
              </a:rPr>
              <a:t>%</a:t>
            </a:r>
            <a:r>
              <a:rPr lang="en-US" sz="2000" dirty="0" err="1" smtClean="0">
                <a:solidFill>
                  <a:srgbClr val="0000FF"/>
                </a:solidFill>
                <a:latin typeface="Courier New" charset="0"/>
                <a:ea typeface="Courier New" charset="0"/>
                <a:cs typeface="Courier New" charset="0"/>
              </a:rPr>
              <a:t>i</a:t>
            </a:r>
            <a:r>
              <a:rPr lang="en-US" sz="2000" dirty="0" smtClean="0">
                <a:latin typeface="Courier New" charset="0"/>
                <a:ea typeface="Courier New" charset="0"/>
                <a:cs typeface="Courier New" charset="0"/>
              </a:rPr>
              <a:t> and </a:t>
            </a:r>
            <a:r>
              <a:rPr lang="en-US" sz="2000" dirty="0" smtClean="0">
                <a:solidFill>
                  <a:srgbClr val="0000FF"/>
                </a:solidFill>
                <a:latin typeface="Courier New" charset="0"/>
                <a:ea typeface="Courier New" charset="0"/>
                <a:cs typeface="Courier New" charset="0"/>
              </a:rPr>
              <a:t>%</a:t>
            </a:r>
            <a:r>
              <a:rPr lang="en-US" sz="2000" dirty="0" err="1" smtClean="0">
                <a:solidFill>
                  <a:srgbClr val="0000FF"/>
                </a:solidFill>
                <a:latin typeface="Courier New" charset="0"/>
                <a:ea typeface="Courier New" charset="0"/>
                <a:cs typeface="Courier New" charset="0"/>
              </a:rPr>
              <a:t>i</a:t>
            </a:r>
            <a:r>
              <a:rPr lang="en-US" sz="2000" dirty="0" smtClean="0">
                <a:latin typeface="Courier New" charset="0"/>
                <a:ea typeface="Courier New" charset="0"/>
                <a:cs typeface="Courier New" charset="0"/>
              </a:rPr>
              <a:t> is </a:t>
            </a:r>
            <a:r>
              <a:rPr lang="en-US" sz="2000" dirty="0" smtClean="0">
                <a:solidFill>
                  <a:srgbClr val="0000FF"/>
                </a:solidFill>
                <a:latin typeface="Courier New" charset="0"/>
                <a:ea typeface="Courier New" charset="0"/>
                <a:cs typeface="Courier New" charset="0"/>
              </a:rPr>
              <a:t>%</a:t>
            </a:r>
            <a:r>
              <a:rPr lang="en-US" sz="2000" dirty="0" err="1" smtClean="0">
                <a:solidFill>
                  <a:srgbClr val="0000FF"/>
                </a:solidFill>
                <a:latin typeface="Courier New" charset="0"/>
                <a:ea typeface="Courier New" charset="0"/>
                <a:cs typeface="Courier New" charset="0"/>
              </a:rPr>
              <a:t>i</a:t>
            </a:r>
            <a:r>
              <a:rPr lang="en-US" sz="2000" dirty="0" smtClean="0">
                <a:latin typeface="Courier New" charset="0"/>
                <a:ea typeface="Courier New" charset="0"/>
                <a:cs typeface="Courier New" charset="0"/>
              </a:rPr>
              <a:t>.\n”, </a:t>
            </a: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     value1, value2, sum</a:t>
            </a:r>
            <a:r>
              <a:rPr lang="en-US" sz="2000" dirty="0" smtClean="0">
                <a:latin typeface="Courier New" charset="0"/>
                <a:ea typeface="Courier New" charset="0"/>
                <a:cs typeface="Courier New" charset="0"/>
              </a:rPr>
              <a:t>);</a:t>
            </a:r>
          </a:p>
          <a:p>
            <a:pPr marL="0" indent="0">
              <a:buNone/>
            </a:pPr>
            <a:endParaRPr lang="en-US" sz="20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return </a:t>
            </a:r>
            <a:r>
              <a:rPr lang="en-US" sz="2000" dirty="0">
                <a:latin typeface="Courier New" charset="0"/>
                <a:ea typeface="Courier New" charset="0"/>
                <a:cs typeface="Courier New" charset="0"/>
              </a:rPr>
              <a:t>0;</a:t>
            </a:r>
          </a:p>
          <a:p>
            <a:pPr marL="0" indent="0">
              <a:buNone/>
            </a:pPr>
            <a:r>
              <a:rPr lang="en-US" sz="2000" dirty="0" smtClean="0">
                <a:latin typeface="Courier New" charset="0"/>
                <a:ea typeface="Courier New" charset="0"/>
                <a:cs typeface="Courier New" charset="0"/>
              </a:rPr>
              <a:t>}</a:t>
            </a:r>
            <a:endParaRPr lang="en-US" sz="2000" dirty="0">
              <a:latin typeface="Courier New" charset="0"/>
              <a:ea typeface="Courier New" charset="0"/>
              <a:cs typeface="Courier New" charset="0"/>
            </a:endParaRPr>
          </a:p>
        </p:txBody>
      </p:sp>
      <p:sp>
        <p:nvSpPr>
          <p:cNvPr id="4" name="TextBox 3"/>
          <p:cNvSpPr txBox="1"/>
          <p:nvPr/>
        </p:nvSpPr>
        <p:spPr>
          <a:xfrm>
            <a:off x="8105614" y="534838"/>
            <a:ext cx="3905574" cy="5355312"/>
          </a:xfrm>
          <a:prstGeom prst="rect">
            <a:avLst/>
          </a:prstGeom>
          <a:noFill/>
        </p:spPr>
        <p:txBody>
          <a:bodyPr wrap="square" rtlCol="0">
            <a:spAutoFit/>
          </a:bodyPr>
          <a:lstStyle/>
          <a:p>
            <a:r>
              <a:rPr lang="en-US" dirty="0" smtClean="0"/>
              <a:t>Notice the following:</a:t>
            </a:r>
          </a:p>
          <a:p>
            <a:pPr marL="285750" indent="-285750">
              <a:buFont typeface="Arial" charset="0"/>
              <a:buChar char="•"/>
            </a:pPr>
            <a:r>
              <a:rPr lang="en-US" dirty="0" smtClean="0"/>
              <a:t>Declaration of 3 integer variables on the same line, which is fine as long as they are the same type</a:t>
            </a:r>
          </a:p>
          <a:p>
            <a:pPr marL="285750" indent="-285750">
              <a:buFont typeface="Arial" charset="0"/>
              <a:buChar char="•"/>
            </a:pPr>
            <a:r>
              <a:rPr lang="en-US" dirty="0" smtClean="0"/>
              <a:t>Initialization of   </a:t>
            </a:r>
            <a:r>
              <a:rPr lang="en-US" dirty="0" smtClean="0">
                <a:solidFill>
                  <a:srgbClr val="0000FF"/>
                </a:solidFill>
                <a:latin typeface="Courier New" charset="0"/>
                <a:ea typeface="Courier New" charset="0"/>
                <a:cs typeface="Courier New" charset="0"/>
              </a:rPr>
              <a:t>value1</a:t>
            </a:r>
            <a:r>
              <a:rPr lang="en-US" dirty="0" smtClean="0"/>
              <a:t>   and    </a:t>
            </a:r>
            <a:r>
              <a:rPr lang="en-US" dirty="0" smtClean="0">
                <a:solidFill>
                  <a:srgbClr val="0000FF"/>
                </a:solidFill>
                <a:latin typeface="Courier New" charset="0"/>
                <a:ea typeface="Courier New" charset="0"/>
                <a:cs typeface="Courier New" charset="0"/>
              </a:rPr>
              <a:t>value2</a:t>
            </a:r>
            <a:r>
              <a:rPr lang="en-US" dirty="0" smtClean="0">
                <a:solidFill>
                  <a:srgbClr val="0000FF"/>
                </a:solidFill>
              </a:rPr>
              <a:t>   </a:t>
            </a:r>
            <a:r>
              <a:rPr lang="en-US" dirty="0" smtClean="0"/>
              <a:t>before assigning a value to </a:t>
            </a:r>
            <a:r>
              <a:rPr lang="en-US" dirty="0" smtClean="0">
                <a:solidFill>
                  <a:srgbClr val="0000FF"/>
                </a:solidFill>
                <a:latin typeface="Courier New" charset="0"/>
                <a:ea typeface="Courier New" charset="0"/>
                <a:cs typeface="Courier New" charset="0"/>
              </a:rPr>
              <a:t>sum</a:t>
            </a:r>
            <a:r>
              <a:rPr lang="en-US" dirty="0" smtClean="0"/>
              <a:t>   </a:t>
            </a:r>
          </a:p>
          <a:p>
            <a:pPr marL="285750" indent="-285750">
              <a:buFont typeface="Arial" charset="0"/>
              <a:buChar char="•"/>
            </a:pPr>
            <a:r>
              <a:rPr lang="en-US" dirty="0" smtClean="0"/>
              <a:t>Print statement with four arguments:  the part in quotes is one argument; each  </a:t>
            </a:r>
            <a:r>
              <a:rPr lang="en-US" dirty="0" smtClean="0">
                <a:solidFill>
                  <a:srgbClr val="0000FF"/>
                </a:solidFill>
                <a:latin typeface="Courier New" charset="0"/>
                <a:ea typeface="Courier New" charset="0"/>
                <a:cs typeface="Courier New" charset="0"/>
              </a:rPr>
              <a:t>%</a:t>
            </a:r>
            <a:r>
              <a:rPr lang="en-US" dirty="0" err="1" smtClean="0">
                <a:solidFill>
                  <a:srgbClr val="0000FF"/>
                </a:solidFill>
                <a:latin typeface="Courier New" charset="0"/>
                <a:ea typeface="Courier New" charset="0"/>
                <a:cs typeface="Courier New" charset="0"/>
              </a:rPr>
              <a:t>i</a:t>
            </a:r>
            <a:r>
              <a:rPr lang="en-US" dirty="0" smtClean="0"/>
              <a:t>  format specifier will be replaced with the values of  each of the other three arguments that come after the comma </a:t>
            </a:r>
          </a:p>
          <a:p>
            <a:pPr marL="285750" indent="-285750">
              <a:buFont typeface="Arial" charset="0"/>
              <a:buChar char="•"/>
            </a:pPr>
            <a:r>
              <a:rPr lang="en-US" dirty="0" smtClean="0"/>
              <a:t>Also shows one way of splitting up a print statement onto two lines so it’s not too long (no lines of code should exceed 80 characters, including leading spaces)</a:t>
            </a:r>
          </a:p>
          <a:p>
            <a:pPr marL="285750" indent="-285750">
              <a:buFont typeface="Arial" charset="0"/>
              <a:buChar char="•"/>
            </a:pPr>
            <a:endParaRPr lang="en-US" dirty="0"/>
          </a:p>
        </p:txBody>
      </p:sp>
    </p:spTree>
    <p:extLst>
      <p:ext uri="{BB962C8B-B14F-4D97-AF65-F5344CB8AC3E}">
        <p14:creationId xmlns:p14="http://schemas.microsoft.com/office/powerpoint/2010/main" val="295106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561" y="278969"/>
            <a:ext cx="7493578" cy="6261315"/>
          </a:xfrm>
          <a:ln>
            <a:solidFill>
              <a:schemeClr val="tx1"/>
            </a:solidFill>
          </a:ln>
        </p:spPr>
        <p:txBody>
          <a:bodyPr>
            <a:normAutofit fontScale="77500" lnSpcReduction="20000"/>
          </a:bodyPr>
          <a:lstStyle/>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a:t>
            </a:r>
            <a:endParaRPr lang="en-US" sz="2000" dirty="0">
              <a:solidFill>
                <a:srgbClr val="0000FF"/>
              </a:solidFill>
              <a:latin typeface="Courier New" charset="0"/>
              <a:ea typeface="Courier New" charset="0"/>
              <a:cs typeface="Courier New" charset="0"/>
            </a:endParaRP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prog2_5.c   Displaying Multiple Variables</a:t>
            </a:r>
            <a:endParaRPr lang="en-US" sz="2000" dirty="0">
              <a:solidFill>
                <a:srgbClr val="0000FF"/>
              </a:solidFill>
              <a:latin typeface="Courier New" charset="0"/>
              <a:ea typeface="Courier New" charset="0"/>
              <a:cs typeface="Courier New" charset="0"/>
            </a:endParaRPr>
          </a:p>
          <a:p>
            <a:pPr marL="0" indent="0">
              <a:buNone/>
            </a:pPr>
            <a:r>
              <a:rPr lang="en-US" sz="1000" dirty="0">
                <a:solidFill>
                  <a:srgbClr val="0000FF"/>
                </a:solidFill>
                <a:latin typeface="Courier New" charset="0"/>
                <a:ea typeface="Courier New" charset="0"/>
                <a:cs typeface="Courier New" charset="0"/>
              </a:rPr>
              <a:t> </a:t>
            </a: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same program as previous slide, but with</a:t>
            </a: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   a few variations </a:t>
            </a:r>
            <a:endParaRPr lang="en-US" sz="2000" dirty="0">
              <a:solidFill>
                <a:srgbClr val="0000FF"/>
              </a:solidFill>
              <a:latin typeface="Courier New" charset="0"/>
              <a:ea typeface="Courier New" charset="0"/>
              <a:cs typeface="Courier New" charset="0"/>
            </a:endParaRPr>
          </a:p>
          <a:p>
            <a:pPr marL="0" indent="0">
              <a:buNone/>
            </a:pPr>
            <a:r>
              <a:rPr lang="en-US" sz="2000" dirty="0" smtClean="0">
                <a:solidFill>
                  <a:srgbClr val="0000FF"/>
                </a:solidFill>
                <a:latin typeface="Courier New" charset="0"/>
                <a:ea typeface="Courier New" charset="0"/>
                <a:cs typeface="Courier New" charset="0"/>
              </a:rPr>
              <a:t>---------------------------------------------------*/</a:t>
            </a:r>
            <a:r>
              <a:rPr lang="en-US" sz="2000" dirty="0" smtClean="0">
                <a:solidFill>
                  <a:srgbClr val="0000FF"/>
                </a:solidFill>
                <a:effectLst/>
                <a:latin typeface="Courier New" charset="0"/>
                <a:ea typeface="Courier New" charset="0"/>
                <a:cs typeface="Courier New" charset="0"/>
              </a:rPr>
              <a:t> </a:t>
            </a:r>
            <a:r>
              <a:rPr lang="en-US" sz="2000" dirty="0">
                <a:latin typeface="Courier New" charset="0"/>
                <a:ea typeface="Courier New" charset="0"/>
                <a:cs typeface="Courier New" charset="0"/>
              </a:rPr>
              <a:t> </a:t>
            </a:r>
          </a:p>
          <a:p>
            <a:pPr marL="0" indent="0">
              <a:buNone/>
            </a:pPr>
            <a:r>
              <a:rPr lang="en-US" sz="2000" dirty="0">
                <a:latin typeface="Courier New" charset="0"/>
                <a:ea typeface="Courier New" charset="0"/>
                <a:cs typeface="Courier New" charset="0"/>
              </a:rPr>
              <a:t>#include &lt;</a:t>
            </a:r>
            <a:r>
              <a:rPr lang="en-US" sz="2000" dirty="0" err="1">
                <a:latin typeface="Courier New" charset="0"/>
                <a:ea typeface="Courier New" charset="0"/>
                <a:cs typeface="Courier New" charset="0"/>
              </a:rPr>
              <a:t>stdio.h</a:t>
            </a:r>
            <a:r>
              <a:rPr lang="en-US" sz="2000" dirty="0">
                <a:latin typeface="Courier New" charset="0"/>
                <a:ea typeface="Courier New" charset="0"/>
                <a:cs typeface="Courier New" charset="0"/>
              </a:rPr>
              <a:t>&gt;</a:t>
            </a:r>
          </a:p>
          <a:p>
            <a:pPr marL="0" indent="0">
              <a:buNone/>
            </a:pPr>
            <a:r>
              <a:rPr lang="en-US" sz="1000" dirty="0">
                <a:latin typeface="Courier New" charset="0"/>
                <a:ea typeface="Courier New" charset="0"/>
                <a:cs typeface="Courier New" charset="0"/>
              </a:rPr>
              <a:t> </a:t>
            </a:r>
          </a:p>
          <a:p>
            <a:pPr marL="0" indent="0">
              <a:buNone/>
            </a:pPr>
            <a:r>
              <a:rPr lang="en-US" sz="2000" dirty="0" err="1">
                <a:latin typeface="Courier New" charset="0"/>
                <a:ea typeface="Courier New" charset="0"/>
                <a:cs typeface="Courier New" charset="0"/>
              </a:rPr>
              <a:t>int</a:t>
            </a:r>
            <a:r>
              <a:rPr lang="en-US" sz="2000" dirty="0">
                <a:latin typeface="Courier New" charset="0"/>
                <a:ea typeface="Courier New" charset="0"/>
                <a:cs typeface="Courier New" charset="0"/>
              </a:rPr>
              <a:t> main (void) </a:t>
            </a:r>
            <a:r>
              <a:rPr lang="en-US" sz="2000" dirty="0" smtClean="0">
                <a:latin typeface="Courier New" charset="0"/>
                <a:ea typeface="Courier New" charset="0"/>
                <a:cs typeface="Courier New" charset="0"/>
              </a:rPr>
              <a:t> {</a:t>
            </a:r>
          </a:p>
          <a:p>
            <a:pPr marL="0" indent="0">
              <a:buNone/>
            </a:pPr>
            <a:r>
              <a:rPr lang="en-US" sz="2000" dirty="0" smtClean="0">
                <a:solidFill>
                  <a:srgbClr val="0000FF"/>
                </a:solidFill>
                <a:latin typeface="Courier New" charset="0"/>
                <a:ea typeface="Courier New" charset="0"/>
                <a:cs typeface="Courier New" charset="0"/>
              </a:rPr>
              <a:t>   </a:t>
            </a:r>
            <a:r>
              <a:rPr lang="en-US" sz="2000" dirty="0" err="1" smtClean="0">
                <a:solidFill>
                  <a:srgbClr val="0000FF"/>
                </a:solidFill>
                <a:latin typeface="Courier New" charset="0"/>
                <a:ea typeface="Courier New" charset="0"/>
                <a:cs typeface="Courier New" charset="0"/>
              </a:rPr>
              <a:t>int</a:t>
            </a:r>
            <a:r>
              <a:rPr lang="en-US" sz="2000" dirty="0" smtClean="0">
                <a:solidFill>
                  <a:srgbClr val="0000FF"/>
                </a:solidFill>
                <a:latin typeface="Courier New" charset="0"/>
                <a:ea typeface="Courier New" charset="0"/>
                <a:cs typeface="Courier New" charset="0"/>
              </a:rPr>
              <a:t> value1 = 50;</a:t>
            </a:r>
          </a:p>
          <a:p>
            <a:pPr marL="0" indent="0">
              <a:buNone/>
            </a:pPr>
            <a:r>
              <a:rPr lang="en-US" sz="2000" dirty="0" smtClean="0">
                <a:solidFill>
                  <a:srgbClr val="0000FF"/>
                </a:solidFill>
                <a:latin typeface="Courier New" charset="0"/>
                <a:ea typeface="Courier New" charset="0"/>
                <a:cs typeface="Courier New" charset="0"/>
              </a:rPr>
              <a:t>   </a:t>
            </a:r>
            <a:r>
              <a:rPr lang="en-US" sz="2000" dirty="0" err="1" smtClean="0">
                <a:solidFill>
                  <a:srgbClr val="0000FF"/>
                </a:solidFill>
                <a:latin typeface="Courier New" charset="0"/>
                <a:ea typeface="Courier New" charset="0"/>
                <a:cs typeface="Courier New" charset="0"/>
              </a:rPr>
              <a:t>int</a:t>
            </a:r>
            <a:r>
              <a:rPr lang="en-US" sz="2000" dirty="0" smtClean="0">
                <a:solidFill>
                  <a:srgbClr val="0000FF"/>
                </a:solidFill>
                <a:latin typeface="Courier New" charset="0"/>
                <a:ea typeface="Courier New" charset="0"/>
                <a:cs typeface="Courier New" charset="0"/>
              </a:rPr>
              <a:t> value2 = 25;</a:t>
            </a: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  </a:t>
            </a:r>
            <a:r>
              <a:rPr lang="en-US" sz="2000" dirty="0" err="1" smtClean="0">
                <a:solidFill>
                  <a:srgbClr val="0000FF"/>
                </a:solidFill>
                <a:latin typeface="Courier New" charset="0"/>
                <a:ea typeface="Courier New" charset="0"/>
                <a:cs typeface="Courier New" charset="0"/>
              </a:rPr>
              <a:t>int</a:t>
            </a:r>
            <a:r>
              <a:rPr lang="en-US" sz="2000" dirty="0" smtClean="0">
                <a:solidFill>
                  <a:srgbClr val="0000FF"/>
                </a:solidFill>
                <a:latin typeface="Courier New" charset="0"/>
                <a:ea typeface="Courier New" charset="0"/>
                <a:cs typeface="Courier New" charset="0"/>
              </a:rPr>
              <a:t> sum;</a:t>
            </a:r>
          </a:p>
          <a:p>
            <a:pPr marL="0" indent="0">
              <a:buNone/>
            </a:pPr>
            <a:r>
              <a:rPr lang="en-US" sz="2000" dirty="0" smtClean="0">
                <a:latin typeface="Courier New" charset="0"/>
                <a:ea typeface="Courier New" charset="0"/>
                <a:cs typeface="Courier New" charset="0"/>
              </a:rPr>
              <a:t>   </a:t>
            </a:r>
            <a:endParaRPr lang="en-US" sz="2000" dirty="0" smtClean="0">
              <a:solidFill>
                <a:srgbClr val="0000FF"/>
              </a:solidFill>
              <a:latin typeface="Courier New" charset="0"/>
              <a:ea typeface="Courier New" charset="0"/>
              <a:cs typeface="Courier New" charset="0"/>
            </a:endParaRP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  sum = value1 + value2;</a:t>
            </a:r>
            <a:endParaRPr lang="en-US" sz="9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a:t>
            </a:r>
            <a:r>
              <a:rPr lang="en-US" sz="2000" dirty="0" err="1" smtClean="0">
                <a:latin typeface="Courier New" charset="0"/>
                <a:ea typeface="Courier New" charset="0"/>
                <a:cs typeface="Courier New" charset="0"/>
              </a:rPr>
              <a:t>printf</a:t>
            </a:r>
            <a:r>
              <a:rPr lang="en-US" sz="2000" dirty="0" smtClean="0">
                <a:latin typeface="Courier New" charset="0"/>
                <a:ea typeface="Courier New" charset="0"/>
                <a:cs typeface="Courier New" charset="0"/>
              </a:rPr>
              <a:t>(“\</a:t>
            </a:r>
            <a:r>
              <a:rPr lang="en-US" sz="2000" dirty="0" err="1" smtClean="0">
                <a:latin typeface="Courier New" charset="0"/>
                <a:ea typeface="Courier New" charset="0"/>
                <a:cs typeface="Courier New" charset="0"/>
              </a:rPr>
              <a:t>nThe</a:t>
            </a:r>
            <a:r>
              <a:rPr lang="en-US" sz="2000" dirty="0" smtClean="0">
                <a:latin typeface="Courier New" charset="0"/>
                <a:ea typeface="Courier New" charset="0"/>
                <a:cs typeface="Courier New" charset="0"/>
              </a:rPr>
              <a:t> sum of </a:t>
            </a:r>
            <a:r>
              <a:rPr lang="en-US" sz="2000" dirty="0" smtClean="0">
                <a:solidFill>
                  <a:srgbClr val="0000FF"/>
                </a:solidFill>
                <a:latin typeface="Courier New" charset="0"/>
                <a:ea typeface="Courier New" charset="0"/>
                <a:cs typeface="Courier New" charset="0"/>
              </a:rPr>
              <a:t>%</a:t>
            </a:r>
            <a:r>
              <a:rPr lang="en-US" sz="2000" dirty="0" err="1" smtClean="0">
                <a:solidFill>
                  <a:srgbClr val="0000FF"/>
                </a:solidFill>
                <a:latin typeface="Courier New" charset="0"/>
                <a:ea typeface="Courier New" charset="0"/>
                <a:cs typeface="Courier New" charset="0"/>
              </a:rPr>
              <a:t>i</a:t>
            </a:r>
            <a:r>
              <a:rPr lang="en-US" sz="2000" dirty="0" smtClean="0">
                <a:latin typeface="Courier New" charset="0"/>
                <a:ea typeface="Courier New" charset="0"/>
                <a:cs typeface="Courier New" charset="0"/>
              </a:rPr>
              <a:t> and </a:t>
            </a:r>
            <a:r>
              <a:rPr lang="en-US" sz="2000" dirty="0" smtClean="0">
                <a:solidFill>
                  <a:srgbClr val="0000FF"/>
                </a:solidFill>
                <a:latin typeface="Courier New" charset="0"/>
                <a:ea typeface="Courier New" charset="0"/>
                <a:cs typeface="Courier New" charset="0"/>
              </a:rPr>
              <a:t>%</a:t>
            </a:r>
            <a:r>
              <a:rPr lang="en-US" sz="2000" dirty="0" err="1" smtClean="0">
                <a:solidFill>
                  <a:srgbClr val="0000FF"/>
                </a:solidFill>
                <a:latin typeface="Courier New" charset="0"/>
                <a:ea typeface="Courier New" charset="0"/>
                <a:cs typeface="Courier New" charset="0"/>
              </a:rPr>
              <a:t>i</a:t>
            </a:r>
            <a:r>
              <a:rPr lang="en-US" sz="2000" dirty="0" smtClean="0">
                <a:latin typeface="Courier New" charset="0"/>
                <a:ea typeface="Courier New" charset="0"/>
                <a:cs typeface="Courier New" charset="0"/>
              </a:rPr>
              <a:t> is </a:t>
            </a:r>
            <a:r>
              <a:rPr lang="en-US" sz="2000" dirty="0" smtClean="0">
                <a:solidFill>
                  <a:srgbClr val="0000FF"/>
                </a:solidFill>
                <a:latin typeface="Courier New" charset="0"/>
                <a:ea typeface="Courier New" charset="0"/>
                <a:cs typeface="Courier New" charset="0"/>
              </a:rPr>
              <a:t>%</a:t>
            </a:r>
            <a:r>
              <a:rPr lang="en-US" sz="2000" dirty="0" err="1" smtClean="0">
                <a:solidFill>
                  <a:srgbClr val="0000FF"/>
                </a:solidFill>
                <a:latin typeface="Courier New" charset="0"/>
                <a:ea typeface="Courier New" charset="0"/>
                <a:cs typeface="Courier New" charset="0"/>
              </a:rPr>
              <a:t>i</a:t>
            </a:r>
            <a:r>
              <a:rPr lang="en-US" sz="2000" dirty="0" smtClean="0">
                <a:latin typeface="Courier New" charset="0"/>
                <a:ea typeface="Courier New" charset="0"/>
                <a:cs typeface="Courier New" charset="0"/>
              </a:rPr>
              <a:t>.\n”, </a:t>
            </a: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          value1, </a:t>
            </a: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          value2, </a:t>
            </a:r>
          </a:p>
          <a:p>
            <a:pPr marL="0" indent="0">
              <a:buNone/>
            </a:pPr>
            <a:r>
              <a:rPr lang="en-US" sz="2000" dirty="0">
                <a:solidFill>
                  <a:srgbClr val="0000FF"/>
                </a:solidFill>
                <a:latin typeface="Courier New" charset="0"/>
                <a:ea typeface="Courier New" charset="0"/>
                <a:cs typeface="Courier New" charset="0"/>
              </a:rPr>
              <a:t> </a:t>
            </a:r>
            <a:r>
              <a:rPr lang="en-US" sz="2000" dirty="0" smtClean="0">
                <a:solidFill>
                  <a:srgbClr val="0000FF"/>
                </a:solidFill>
                <a:latin typeface="Courier New" charset="0"/>
                <a:ea typeface="Courier New" charset="0"/>
                <a:cs typeface="Courier New" charset="0"/>
              </a:rPr>
              <a:t>          sum</a:t>
            </a:r>
            <a:r>
              <a:rPr lang="en-US" sz="2000" dirty="0" smtClean="0">
                <a:latin typeface="Courier New" charset="0"/>
                <a:ea typeface="Courier New" charset="0"/>
                <a:cs typeface="Courier New" charset="0"/>
              </a:rPr>
              <a:t>);</a:t>
            </a:r>
          </a:p>
          <a:p>
            <a:pPr marL="0" indent="0">
              <a:buNone/>
            </a:pPr>
            <a:endParaRPr lang="en-US" sz="2000" dirty="0">
              <a:latin typeface="Courier New" charset="0"/>
              <a:ea typeface="Courier New" charset="0"/>
              <a:cs typeface="Courier New" charset="0"/>
            </a:endParaRPr>
          </a:p>
          <a:p>
            <a:pPr marL="0" indent="0">
              <a:buNone/>
            </a:pPr>
            <a:r>
              <a:rPr lang="en-US" sz="2000" dirty="0" smtClean="0">
                <a:latin typeface="Courier New" charset="0"/>
                <a:ea typeface="Courier New" charset="0"/>
                <a:cs typeface="Courier New" charset="0"/>
              </a:rPr>
              <a:t>   return </a:t>
            </a:r>
            <a:r>
              <a:rPr lang="en-US" sz="2000" dirty="0">
                <a:latin typeface="Courier New" charset="0"/>
                <a:ea typeface="Courier New" charset="0"/>
                <a:cs typeface="Courier New" charset="0"/>
              </a:rPr>
              <a:t>0;</a:t>
            </a:r>
          </a:p>
          <a:p>
            <a:pPr marL="0" indent="0">
              <a:buNone/>
            </a:pPr>
            <a:r>
              <a:rPr lang="en-US" sz="2000" dirty="0" smtClean="0">
                <a:latin typeface="Courier New" charset="0"/>
                <a:ea typeface="Courier New" charset="0"/>
                <a:cs typeface="Courier New" charset="0"/>
              </a:rPr>
              <a:t>}</a:t>
            </a:r>
            <a:endParaRPr lang="en-US" sz="2000" dirty="0">
              <a:latin typeface="Courier New" charset="0"/>
              <a:ea typeface="Courier New" charset="0"/>
              <a:cs typeface="Courier New" charset="0"/>
            </a:endParaRPr>
          </a:p>
        </p:txBody>
      </p:sp>
      <p:sp>
        <p:nvSpPr>
          <p:cNvPr id="4" name="TextBox 3"/>
          <p:cNvSpPr txBox="1"/>
          <p:nvPr/>
        </p:nvSpPr>
        <p:spPr>
          <a:xfrm>
            <a:off x="8105614" y="534838"/>
            <a:ext cx="3905574" cy="5355312"/>
          </a:xfrm>
          <a:prstGeom prst="rect">
            <a:avLst/>
          </a:prstGeom>
          <a:noFill/>
        </p:spPr>
        <p:txBody>
          <a:bodyPr wrap="square" rtlCol="0">
            <a:spAutoFit/>
          </a:bodyPr>
          <a:lstStyle/>
          <a:p>
            <a:r>
              <a:rPr lang="en-US" dirty="0" smtClean="0"/>
              <a:t>Notice the following:</a:t>
            </a:r>
          </a:p>
          <a:p>
            <a:pPr marL="285750" indent="-285750">
              <a:buFont typeface="Arial" charset="0"/>
              <a:buChar char="•"/>
            </a:pPr>
            <a:r>
              <a:rPr lang="en-US" dirty="0" smtClean="0"/>
              <a:t>Declaration of 3 variables, each on a separate line</a:t>
            </a:r>
          </a:p>
          <a:p>
            <a:pPr marL="285750" indent="-285750">
              <a:buFont typeface="Arial" charset="0"/>
              <a:buChar char="•"/>
            </a:pPr>
            <a:r>
              <a:rPr lang="en-US" dirty="0" smtClean="0"/>
              <a:t>Initialization of   </a:t>
            </a:r>
            <a:r>
              <a:rPr lang="en-US" dirty="0" smtClean="0">
                <a:solidFill>
                  <a:srgbClr val="0000FF"/>
                </a:solidFill>
                <a:latin typeface="Courier New" charset="0"/>
                <a:ea typeface="Courier New" charset="0"/>
                <a:cs typeface="Courier New" charset="0"/>
              </a:rPr>
              <a:t>value1</a:t>
            </a:r>
            <a:r>
              <a:rPr lang="en-US" dirty="0" smtClean="0"/>
              <a:t>   and    </a:t>
            </a:r>
            <a:r>
              <a:rPr lang="en-US" dirty="0" smtClean="0">
                <a:solidFill>
                  <a:srgbClr val="0000FF"/>
                </a:solidFill>
                <a:latin typeface="Courier New" charset="0"/>
                <a:ea typeface="Courier New" charset="0"/>
                <a:cs typeface="Courier New" charset="0"/>
              </a:rPr>
              <a:t>value2</a:t>
            </a:r>
            <a:r>
              <a:rPr lang="en-US" dirty="0" smtClean="0">
                <a:solidFill>
                  <a:srgbClr val="0000FF"/>
                </a:solidFill>
              </a:rPr>
              <a:t>   </a:t>
            </a:r>
            <a:r>
              <a:rPr lang="en-US" dirty="0" smtClean="0"/>
              <a:t>on the same line where they are being declared</a:t>
            </a:r>
          </a:p>
          <a:p>
            <a:pPr marL="285750" indent="-285750">
              <a:buFont typeface="Arial" charset="0"/>
              <a:buChar char="•"/>
            </a:pPr>
            <a:r>
              <a:rPr lang="en-US" dirty="0" smtClean="0"/>
              <a:t>Same print statement with four arguments:  the part in quotes is one argument; each  </a:t>
            </a:r>
            <a:r>
              <a:rPr lang="en-US" dirty="0" smtClean="0">
                <a:solidFill>
                  <a:srgbClr val="0000FF"/>
                </a:solidFill>
                <a:latin typeface="Courier New" charset="0"/>
                <a:ea typeface="Courier New" charset="0"/>
                <a:cs typeface="Courier New" charset="0"/>
              </a:rPr>
              <a:t>%</a:t>
            </a:r>
            <a:r>
              <a:rPr lang="en-US" dirty="0" err="1" smtClean="0">
                <a:solidFill>
                  <a:srgbClr val="0000FF"/>
                </a:solidFill>
                <a:latin typeface="Courier New" charset="0"/>
                <a:ea typeface="Courier New" charset="0"/>
                <a:cs typeface="Courier New" charset="0"/>
              </a:rPr>
              <a:t>i</a:t>
            </a:r>
            <a:r>
              <a:rPr lang="en-US" dirty="0" smtClean="0"/>
              <a:t>  format specifier will be replaced with the values of  each of the other three arguments that come after the comma </a:t>
            </a:r>
          </a:p>
          <a:p>
            <a:pPr marL="285750" indent="-285750">
              <a:buFont typeface="Arial" charset="0"/>
              <a:buChar char="•"/>
            </a:pPr>
            <a:r>
              <a:rPr lang="en-US" dirty="0" smtClean="0"/>
              <a:t>Also shows another way of splitting up a print statement onto more than 1 line so it’s not one long line;  this example violates the indentation rules slightly, but in this case, it adds to readability, so it’s an acceptable exception to the rule</a:t>
            </a:r>
            <a:endParaRPr lang="en-US" dirty="0"/>
          </a:p>
        </p:txBody>
      </p:sp>
    </p:spTree>
    <p:extLst>
      <p:ext uri="{BB962C8B-B14F-4D97-AF65-F5344CB8AC3E}">
        <p14:creationId xmlns:p14="http://schemas.microsoft.com/office/powerpoint/2010/main" val="1580234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1019</Words>
  <Application>Microsoft Macintosh PowerPoint</Application>
  <PresentationFormat>Widescreen</PresentationFormat>
  <Paragraphs>195</Paragraphs>
  <Slides>13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Calibri Light</vt:lpstr>
      <vt:lpstr>Courier New</vt:lpstr>
      <vt:lpstr>Mangal</vt:lpstr>
      <vt:lpstr>Arial</vt:lpstr>
      <vt:lpstr>Office Theme</vt:lpstr>
      <vt:lpstr>Chapter 2, First Programs</vt:lpstr>
      <vt:lpstr>PowerPoint Presentation</vt:lpstr>
      <vt:lpstr>Developing prog2_1.c</vt:lpstr>
      <vt:lpstr>Compilation Reminders</vt:lpstr>
      <vt:lpstr>PowerPoint Presentation</vt:lpstr>
      <vt:lpstr>PowerPoint Presentation</vt:lpstr>
      <vt:lpstr>PowerPoint Presentation</vt:lpstr>
      <vt:lpstr>PowerPoint Presentation</vt:lpstr>
      <vt:lpstr>PowerPoint Presentation</vt:lpstr>
      <vt:lpstr>PowerPoint Presentation</vt:lpstr>
      <vt:lpstr>Formatting Style Requirements &amp; Examples</vt:lpstr>
      <vt:lpstr>vim Settings</vt:lpstr>
      <vt:lpstr>Color Coding of Your C code</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First Programs</dc:title>
  <dc:creator>Catherine Hochrine</dc:creator>
  <cp:lastModifiedBy>Catherine Hochrine</cp:lastModifiedBy>
  <cp:revision>18</cp:revision>
  <dcterms:created xsi:type="dcterms:W3CDTF">2017-01-18T13:30:16Z</dcterms:created>
  <dcterms:modified xsi:type="dcterms:W3CDTF">2017-02-02T13:13:31Z</dcterms:modified>
</cp:coreProperties>
</file>